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1" r:id="rId4"/>
    <p:sldId id="262" r:id="rId5"/>
    <p:sldId id="265" r:id="rId6"/>
    <p:sldId id="263" r:id="rId7"/>
    <p:sldId id="273" r:id="rId8"/>
    <p:sldId id="278" r:id="rId9"/>
    <p:sldId id="279" r:id="rId10"/>
    <p:sldId id="266" r:id="rId11"/>
    <p:sldId id="267" r:id="rId12"/>
    <p:sldId id="282" r:id="rId13"/>
    <p:sldId id="281" r:id="rId14"/>
    <p:sldId id="280" r:id="rId15"/>
    <p:sldId id="277" r:id="rId16"/>
    <p:sldId id="283" r:id="rId17"/>
    <p:sldId id="272" r:id="rId18"/>
    <p:sldId id="271" r:id="rId19"/>
    <p:sldId id="26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D7AC"/>
    <a:srgbClr val="009C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46"/>
    <p:restoredTop sz="94692"/>
  </p:normalViewPr>
  <p:slideViewPr>
    <p:cSldViewPr snapToGrid="0">
      <p:cViewPr varScale="1">
        <p:scale>
          <a:sx n="99" d="100"/>
          <a:sy n="99" d="100"/>
        </p:scale>
        <p:origin x="192"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9B92C-E9D7-25EE-A75C-9036E6B2DD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9E2EBB-DDE6-41C3-07A2-5F91BFE071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010743-09A7-9CFD-0A7A-EF22AB2E009C}"/>
              </a:ext>
            </a:extLst>
          </p:cNvPr>
          <p:cNvSpPr>
            <a:spLocks noGrp="1"/>
          </p:cNvSpPr>
          <p:nvPr>
            <p:ph type="dt" sz="half" idx="10"/>
          </p:nvPr>
        </p:nvSpPr>
        <p:spPr/>
        <p:txBody>
          <a:bodyPr/>
          <a:lstStyle/>
          <a:p>
            <a:fld id="{E24852C9-64B1-0C40-89A0-59ED892ABFAE}" type="datetimeFigureOut">
              <a:rPr lang="en-US" smtClean="0"/>
              <a:t>2/22/23</a:t>
            </a:fld>
            <a:endParaRPr lang="en-US"/>
          </a:p>
        </p:txBody>
      </p:sp>
      <p:sp>
        <p:nvSpPr>
          <p:cNvPr id="5" name="Footer Placeholder 4">
            <a:extLst>
              <a:ext uri="{FF2B5EF4-FFF2-40B4-BE49-F238E27FC236}">
                <a16:creationId xmlns:a16="http://schemas.microsoft.com/office/drawing/2014/main" id="{928EC8AD-84EE-D50B-D54B-5E01E4D6BF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5CA365-E8A0-EACA-BEBF-EB42468CD575}"/>
              </a:ext>
            </a:extLst>
          </p:cNvPr>
          <p:cNvSpPr>
            <a:spLocks noGrp="1"/>
          </p:cNvSpPr>
          <p:nvPr>
            <p:ph type="sldNum" sz="quarter" idx="12"/>
          </p:nvPr>
        </p:nvSpPr>
        <p:spPr/>
        <p:txBody>
          <a:bodyPr/>
          <a:lstStyle/>
          <a:p>
            <a:fld id="{43CE2A89-5213-994B-89E7-CA35C08B3CF3}" type="slidenum">
              <a:rPr lang="en-US" smtClean="0"/>
              <a:t>‹#›</a:t>
            </a:fld>
            <a:endParaRPr lang="en-US"/>
          </a:p>
        </p:txBody>
      </p:sp>
    </p:spTree>
    <p:extLst>
      <p:ext uri="{BB962C8B-B14F-4D97-AF65-F5344CB8AC3E}">
        <p14:creationId xmlns:p14="http://schemas.microsoft.com/office/powerpoint/2010/main" val="1468851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14B64-FB13-2B66-FEB7-129EA23ACC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447614-9778-C48A-AF9A-D0EF54D94A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B4AB4D-4DFB-8BBE-63DD-CE234AD5EB46}"/>
              </a:ext>
            </a:extLst>
          </p:cNvPr>
          <p:cNvSpPr>
            <a:spLocks noGrp="1"/>
          </p:cNvSpPr>
          <p:nvPr>
            <p:ph type="dt" sz="half" idx="10"/>
          </p:nvPr>
        </p:nvSpPr>
        <p:spPr/>
        <p:txBody>
          <a:bodyPr/>
          <a:lstStyle/>
          <a:p>
            <a:fld id="{E24852C9-64B1-0C40-89A0-59ED892ABFAE}" type="datetimeFigureOut">
              <a:rPr lang="en-US" smtClean="0"/>
              <a:t>2/22/23</a:t>
            </a:fld>
            <a:endParaRPr lang="en-US"/>
          </a:p>
        </p:txBody>
      </p:sp>
      <p:sp>
        <p:nvSpPr>
          <p:cNvPr id="5" name="Footer Placeholder 4">
            <a:extLst>
              <a:ext uri="{FF2B5EF4-FFF2-40B4-BE49-F238E27FC236}">
                <a16:creationId xmlns:a16="http://schemas.microsoft.com/office/drawing/2014/main" id="{CC88FD25-A609-3B63-90D3-917BD87DF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8DFDCE-48F7-81F7-1783-43279B749689}"/>
              </a:ext>
            </a:extLst>
          </p:cNvPr>
          <p:cNvSpPr>
            <a:spLocks noGrp="1"/>
          </p:cNvSpPr>
          <p:nvPr>
            <p:ph type="sldNum" sz="quarter" idx="12"/>
          </p:nvPr>
        </p:nvSpPr>
        <p:spPr/>
        <p:txBody>
          <a:bodyPr/>
          <a:lstStyle/>
          <a:p>
            <a:fld id="{43CE2A89-5213-994B-89E7-CA35C08B3CF3}" type="slidenum">
              <a:rPr lang="en-US" smtClean="0"/>
              <a:t>‹#›</a:t>
            </a:fld>
            <a:endParaRPr lang="en-US"/>
          </a:p>
        </p:txBody>
      </p:sp>
    </p:spTree>
    <p:extLst>
      <p:ext uri="{BB962C8B-B14F-4D97-AF65-F5344CB8AC3E}">
        <p14:creationId xmlns:p14="http://schemas.microsoft.com/office/powerpoint/2010/main" val="1051723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245BA6-BE44-4F7B-2F84-C7300213F0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0B5064-0F86-C845-D580-6C9F8A5C74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03FED1-FFE4-9302-C6F3-8566AF974F2E}"/>
              </a:ext>
            </a:extLst>
          </p:cNvPr>
          <p:cNvSpPr>
            <a:spLocks noGrp="1"/>
          </p:cNvSpPr>
          <p:nvPr>
            <p:ph type="dt" sz="half" idx="10"/>
          </p:nvPr>
        </p:nvSpPr>
        <p:spPr/>
        <p:txBody>
          <a:bodyPr/>
          <a:lstStyle/>
          <a:p>
            <a:fld id="{E24852C9-64B1-0C40-89A0-59ED892ABFAE}" type="datetimeFigureOut">
              <a:rPr lang="en-US" smtClean="0"/>
              <a:t>2/22/23</a:t>
            </a:fld>
            <a:endParaRPr lang="en-US"/>
          </a:p>
        </p:txBody>
      </p:sp>
      <p:sp>
        <p:nvSpPr>
          <p:cNvPr id="5" name="Footer Placeholder 4">
            <a:extLst>
              <a:ext uri="{FF2B5EF4-FFF2-40B4-BE49-F238E27FC236}">
                <a16:creationId xmlns:a16="http://schemas.microsoft.com/office/drawing/2014/main" id="{F545E48B-635D-8E9E-ADE7-919B864BA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D653E8-AF74-A4BE-2927-D51E7EBE2996}"/>
              </a:ext>
            </a:extLst>
          </p:cNvPr>
          <p:cNvSpPr>
            <a:spLocks noGrp="1"/>
          </p:cNvSpPr>
          <p:nvPr>
            <p:ph type="sldNum" sz="quarter" idx="12"/>
          </p:nvPr>
        </p:nvSpPr>
        <p:spPr/>
        <p:txBody>
          <a:bodyPr/>
          <a:lstStyle/>
          <a:p>
            <a:fld id="{43CE2A89-5213-994B-89E7-CA35C08B3CF3}" type="slidenum">
              <a:rPr lang="en-US" smtClean="0"/>
              <a:t>‹#›</a:t>
            </a:fld>
            <a:endParaRPr lang="en-US"/>
          </a:p>
        </p:txBody>
      </p:sp>
    </p:spTree>
    <p:extLst>
      <p:ext uri="{BB962C8B-B14F-4D97-AF65-F5344CB8AC3E}">
        <p14:creationId xmlns:p14="http://schemas.microsoft.com/office/powerpoint/2010/main" val="2356061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F7862-BEB6-CF44-8792-E47B14F08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A24183-9611-B5F3-2C4C-B29E387129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E5D140-48A6-B259-0D2D-4EA755ACB290}"/>
              </a:ext>
            </a:extLst>
          </p:cNvPr>
          <p:cNvSpPr>
            <a:spLocks noGrp="1"/>
          </p:cNvSpPr>
          <p:nvPr>
            <p:ph type="dt" sz="half" idx="10"/>
          </p:nvPr>
        </p:nvSpPr>
        <p:spPr/>
        <p:txBody>
          <a:bodyPr/>
          <a:lstStyle/>
          <a:p>
            <a:fld id="{E24852C9-64B1-0C40-89A0-59ED892ABFAE}" type="datetimeFigureOut">
              <a:rPr lang="en-US" smtClean="0"/>
              <a:t>2/22/23</a:t>
            </a:fld>
            <a:endParaRPr lang="en-US"/>
          </a:p>
        </p:txBody>
      </p:sp>
      <p:sp>
        <p:nvSpPr>
          <p:cNvPr id="5" name="Footer Placeholder 4">
            <a:extLst>
              <a:ext uri="{FF2B5EF4-FFF2-40B4-BE49-F238E27FC236}">
                <a16:creationId xmlns:a16="http://schemas.microsoft.com/office/drawing/2014/main" id="{A07619BD-EBA6-3614-C63A-7F0533BB89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0CACC4-9175-39B1-53F2-ECFF6BB5B050}"/>
              </a:ext>
            </a:extLst>
          </p:cNvPr>
          <p:cNvSpPr>
            <a:spLocks noGrp="1"/>
          </p:cNvSpPr>
          <p:nvPr>
            <p:ph type="sldNum" sz="quarter" idx="12"/>
          </p:nvPr>
        </p:nvSpPr>
        <p:spPr/>
        <p:txBody>
          <a:bodyPr/>
          <a:lstStyle/>
          <a:p>
            <a:fld id="{43CE2A89-5213-994B-89E7-CA35C08B3CF3}" type="slidenum">
              <a:rPr lang="en-US" smtClean="0"/>
              <a:t>‹#›</a:t>
            </a:fld>
            <a:endParaRPr lang="en-US"/>
          </a:p>
        </p:txBody>
      </p:sp>
    </p:spTree>
    <p:extLst>
      <p:ext uri="{BB962C8B-B14F-4D97-AF65-F5344CB8AC3E}">
        <p14:creationId xmlns:p14="http://schemas.microsoft.com/office/powerpoint/2010/main" val="3100373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1AEEA-93A2-6F3F-EE7E-537B7CEA6D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088FF5-450D-B2CC-41D0-FBD08158D8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A93049-3794-ECD4-EEC5-D72EFF35B466}"/>
              </a:ext>
            </a:extLst>
          </p:cNvPr>
          <p:cNvSpPr>
            <a:spLocks noGrp="1"/>
          </p:cNvSpPr>
          <p:nvPr>
            <p:ph type="dt" sz="half" idx="10"/>
          </p:nvPr>
        </p:nvSpPr>
        <p:spPr/>
        <p:txBody>
          <a:bodyPr/>
          <a:lstStyle/>
          <a:p>
            <a:fld id="{E24852C9-64B1-0C40-89A0-59ED892ABFAE}" type="datetimeFigureOut">
              <a:rPr lang="en-US" smtClean="0"/>
              <a:t>2/22/23</a:t>
            </a:fld>
            <a:endParaRPr lang="en-US"/>
          </a:p>
        </p:txBody>
      </p:sp>
      <p:sp>
        <p:nvSpPr>
          <p:cNvPr id="5" name="Footer Placeholder 4">
            <a:extLst>
              <a:ext uri="{FF2B5EF4-FFF2-40B4-BE49-F238E27FC236}">
                <a16:creationId xmlns:a16="http://schemas.microsoft.com/office/drawing/2014/main" id="{CE7603E2-AF29-0286-26A4-56731DCD0A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E42CD-8D21-26CE-66AD-09101155E893}"/>
              </a:ext>
            </a:extLst>
          </p:cNvPr>
          <p:cNvSpPr>
            <a:spLocks noGrp="1"/>
          </p:cNvSpPr>
          <p:nvPr>
            <p:ph type="sldNum" sz="quarter" idx="12"/>
          </p:nvPr>
        </p:nvSpPr>
        <p:spPr/>
        <p:txBody>
          <a:bodyPr/>
          <a:lstStyle/>
          <a:p>
            <a:fld id="{43CE2A89-5213-994B-89E7-CA35C08B3CF3}" type="slidenum">
              <a:rPr lang="en-US" smtClean="0"/>
              <a:t>‹#›</a:t>
            </a:fld>
            <a:endParaRPr lang="en-US"/>
          </a:p>
        </p:txBody>
      </p:sp>
    </p:spTree>
    <p:extLst>
      <p:ext uri="{BB962C8B-B14F-4D97-AF65-F5344CB8AC3E}">
        <p14:creationId xmlns:p14="http://schemas.microsoft.com/office/powerpoint/2010/main" val="235531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3C324-1855-F1F0-81DE-D76DCF87B9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B205F6-3264-7321-3C4D-9A26D58E3C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47ADE7-1345-8F34-0BFD-B6F40E8FD8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E24AF3-0BD5-81EF-80AA-86EA343951AF}"/>
              </a:ext>
            </a:extLst>
          </p:cNvPr>
          <p:cNvSpPr>
            <a:spLocks noGrp="1"/>
          </p:cNvSpPr>
          <p:nvPr>
            <p:ph type="dt" sz="half" idx="10"/>
          </p:nvPr>
        </p:nvSpPr>
        <p:spPr/>
        <p:txBody>
          <a:bodyPr/>
          <a:lstStyle/>
          <a:p>
            <a:fld id="{E24852C9-64B1-0C40-89A0-59ED892ABFAE}" type="datetimeFigureOut">
              <a:rPr lang="en-US" smtClean="0"/>
              <a:t>2/22/23</a:t>
            </a:fld>
            <a:endParaRPr lang="en-US"/>
          </a:p>
        </p:txBody>
      </p:sp>
      <p:sp>
        <p:nvSpPr>
          <p:cNvPr id="6" name="Footer Placeholder 5">
            <a:extLst>
              <a:ext uri="{FF2B5EF4-FFF2-40B4-BE49-F238E27FC236}">
                <a16:creationId xmlns:a16="http://schemas.microsoft.com/office/drawing/2014/main" id="{66101E6B-3F64-5EA3-A3CD-193BCF8F9E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E96A4F-3373-D880-3607-7C1E878D8DFD}"/>
              </a:ext>
            </a:extLst>
          </p:cNvPr>
          <p:cNvSpPr>
            <a:spLocks noGrp="1"/>
          </p:cNvSpPr>
          <p:nvPr>
            <p:ph type="sldNum" sz="quarter" idx="12"/>
          </p:nvPr>
        </p:nvSpPr>
        <p:spPr/>
        <p:txBody>
          <a:bodyPr/>
          <a:lstStyle/>
          <a:p>
            <a:fld id="{43CE2A89-5213-994B-89E7-CA35C08B3CF3}" type="slidenum">
              <a:rPr lang="en-US" smtClean="0"/>
              <a:t>‹#›</a:t>
            </a:fld>
            <a:endParaRPr lang="en-US"/>
          </a:p>
        </p:txBody>
      </p:sp>
    </p:spTree>
    <p:extLst>
      <p:ext uri="{BB962C8B-B14F-4D97-AF65-F5344CB8AC3E}">
        <p14:creationId xmlns:p14="http://schemas.microsoft.com/office/powerpoint/2010/main" val="2532309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041FC-004F-4E8A-138C-72555DBF7E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564D14-0BEE-B1C4-2ECD-54CAB24FC7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7A65D7-259D-C057-78F3-ED85CF92F1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8B411D-AE88-8627-287F-040E7E4952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824EFF-0584-1FA6-41CB-B4D1360A70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D3730F-8CA2-BD1D-9C7C-57017B29418F}"/>
              </a:ext>
            </a:extLst>
          </p:cNvPr>
          <p:cNvSpPr>
            <a:spLocks noGrp="1"/>
          </p:cNvSpPr>
          <p:nvPr>
            <p:ph type="dt" sz="half" idx="10"/>
          </p:nvPr>
        </p:nvSpPr>
        <p:spPr/>
        <p:txBody>
          <a:bodyPr/>
          <a:lstStyle/>
          <a:p>
            <a:fld id="{E24852C9-64B1-0C40-89A0-59ED892ABFAE}" type="datetimeFigureOut">
              <a:rPr lang="en-US" smtClean="0"/>
              <a:t>2/22/23</a:t>
            </a:fld>
            <a:endParaRPr lang="en-US"/>
          </a:p>
        </p:txBody>
      </p:sp>
      <p:sp>
        <p:nvSpPr>
          <p:cNvPr id="8" name="Footer Placeholder 7">
            <a:extLst>
              <a:ext uri="{FF2B5EF4-FFF2-40B4-BE49-F238E27FC236}">
                <a16:creationId xmlns:a16="http://schemas.microsoft.com/office/drawing/2014/main" id="{988BEDC7-32B1-B4EC-4EF1-465A3D6B91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A2A547-78C9-04DA-CFF1-8045A3FD26A7}"/>
              </a:ext>
            </a:extLst>
          </p:cNvPr>
          <p:cNvSpPr>
            <a:spLocks noGrp="1"/>
          </p:cNvSpPr>
          <p:nvPr>
            <p:ph type="sldNum" sz="quarter" idx="12"/>
          </p:nvPr>
        </p:nvSpPr>
        <p:spPr/>
        <p:txBody>
          <a:bodyPr/>
          <a:lstStyle/>
          <a:p>
            <a:fld id="{43CE2A89-5213-994B-89E7-CA35C08B3CF3}" type="slidenum">
              <a:rPr lang="en-US" smtClean="0"/>
              <a:t>‹#›</a:t>
            </a:fld>
            <a:endParaRPr lang="en-US"/>
          </a:p>
        </p:txBody>
      </p:sp>
    </p:spTree>
    <p:extLst>
      <p:ext uri="{BB962C8B-B14F-4D97-AF65-F5344CB8AC3E}">
        <p14:creationId xmlns:p14="http://schemas.microsoft.com/office/powerpoint/2010/main" val="1594930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17B2B-78AA-DC24-9620-C2AEC9B10C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36E024-C384-7E79-048A-F870AE7B3553}"/>
              </a:ext>
            </a:extLst>
          </p:cNvPr>
          <p:cNvSpPr>
            <a:spLocks noGrp="1"/>
          </p:cNvSpPr>
          <p:nvPr>
            <p:ph type="dt" sz="half" idx="10"/>
          </p:nvPr>
        </p:nvSpPr>
        <p:spPr/>
        <p:txBody>
          <a:bodyPr/>
          <a:lstStyle/>
          <a:p>
            <a:fld id="{E24852C9-64B1-0C40-89A0-59ED892ABFAE}" type="datetimeFigureOut">
              <a:rPr lang="en-US" smtClean="0"/>
              <a:t>2/22/23</a:t>
            </a:fld>
            <a:endParaRPr lang="en-US"/>
          </a:p>
        </p:txBody>
      </p:sp>
      <p:sp>
        <p:nvSpPr>
          <p:cNvPr id="4" name="Footer Placeholder 3">
            <a:extLst>
              <a:ext uri="{FF2B5EF4-FFF2-40B4-BE49-F238E27FC236}">
                <a16:creationId xmlns:a16="http://schemas.microsoft.com/office/drawing/2014/main" id="{23B58087-C884-9195-D626-8958495AF2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1BF22-9CB0-2CB7-87AC-E7BDDD2AA684}"/>
              </a:ext>
            </a:extLst>
          </p:cNvPr>
          <p:cNvSpPr>
            <a:spLocks noGrp="1"/>
          </p:cNvSpPr>
          <p:nvPr>
            <p:ph type="sldNum" sz="quarter" idx="12"/>
          </p:nvPr>
        </p:nvSpPr>
        <p:spPr/>
        <p:txBody>
          <a:bodyPr/>
          <a:lstStyle/>
          <a:p>
            <a:fld id="{43CE2A89-5213-994B-89E7-CA35C08B3CF3}" type="slidenum">
              <a:rPr lang="en-US" smtClean="0"/>
              <a:t>‹#›</a:t>
            </a:fld>
            <a:endParaRPr lang="en-US"/>
          </a:p>
        </p:txBody>
      </p:sp>
    </p:spTree>
    <p:extLst>
      <p:ext uri="{BB962C8B-B14F-4D97-AF65-F5344CB8AC3E}">
        <p14:creationId xmlns:p14="http://schemas.microsoft.com/office/powerpoint/2010/main" val="4039839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C2239C-16CA-7C20-005F-D56C6CF5616D}"/>
              </a:ext>
            </a:extLst>
          </p:cNvPr>
          <p:cNvSpPr>
            <a:spLocks noGrp="1"/>
          </p:cNvSpPr>
          <p:nvPr>
            <p:ph type="dt" sz="half" idx="10"/>
          </p:nvPr>
        </p:nvSpPr>
        <p:spPr/>
        <p:txBody>
          <a:bodyPr/>
          <a:lstStyle/>
          <a:p>
            <a:fld id="{E24852C9-64B1-0C40-89A0-59ED892ABFAE}" type="datetimeFigureOut">
              <a:rPr lang="en-US" smtClean="0"/>
              <a:t>2/22/23</a:t>
            </a:fld>
            <a:endParaRPr lang="en-US"/>
          </a:p>
        </p:txBody>
      </p:sp>
      <p:sp>
        <p:nvSpPr>
          <p:cNvPr id="3" name="Footer Placeholder 2">
            <a:extLst>
              <a:ext uri="{FF2B5EF4-FFF2-40B4-BE49-F238E27FC236}">
                <a16:creationId xmlns:a16="http://schemas.microsoft.com/office/drawing/2014/main" id="{418476C3-BF5D-691F-DF8B-61DC0AADA9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D9AA95-4BE9-4169-3426-A866A8DF192B}"/>
              </a:ext>
            </a:extLst>
          </p:cNvPr>
          <p:cNvSpPr>
            <a:spLocks noGrp="1"/>
          </p:cNvSpPr>
          <p:nvPr>
            <p:ph type="sldNum" sz="quarter" idx="12"/>
          </p:nvPr>
        </p:nvSpPr>
        <p:spPr/>
        <p:txBody>
          <a:bodyPr/>
          <a:lstStyle/>
          <a:p>
            <a:fld id="{43CE2A89-5213-994B-89E7-CA35C08B3CF3}" type="slidenum">
              <a:rPr lang="en-US" smtClean="0"/>
              <a:t>‹#›</a:t>
            </a:fld>
            <a:endParaRPr lang="en-US"/>
          </a:p>
        </p:txBody>
      </p:sp>
    </p:spTree>
    <p:extLst>
      <p:ext uri="{BB962C8B-B14F-4D97-AF65-F5344CB8AC3E}">
        <p14:creationId xmlns:p14="http://schemas.microsoft.com/office/powerpoint/2010/main" val="3130875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FE9A1-91A7-69CA-5A3A-C1724602E7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B8AF6C-F88B-CB60-FC3A-782E46D4DA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216D8D-054B-50E7-1DC6-95F42B127B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43EA78-3D17-F44E-96E1-B90905CFC538}"/>
              </a:ext>
            </a:extLst>
          </p:cNvPr>
          <p:cNvSpPr>
            <a:spLocks noGrp="1"/>
          </p:cNvSpPr>
          <p:nvPr>
            <p:ph type="dt" sz="half" idx="10"/>
          </p:nvPr>
        </p:nvSpPr>
        <p:spPr/>
        <p:txBody>
          <a:bodyPr/>
          <a:lstStyle/>
          <a:p>
            <a:fld id="{E24852C9-64B1-0C40-89A0-59ED892ABFAE}" type="datetimeFigureOut">
              <a:rPr lang="en-US" smtClean="0"/>
              <a:t>2/22/23</a:t>
            </a:fld>
            <a:endParaRPr lang="en-US"/>
          </a:p>
        </p:txBody>
      </p:sp>
      <p:sp>
        <p:nvSpPr>
          <p:cNvPr id="6" name="Footer Placeholder 5">
            <a:extLst>
              <a:ext uri="{FF2B5EF4-FFF2-40B4-BE49-F238E27FC236}">
                <a16:creationId xmlns:a16="http://schemas.microsoft.com/office/drawing/2014/main" id="{AAADF194-FE03-D3D4-6CA0-177DC1700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C18FCB-A8A0-5D7D-7485-351C7B522D48}"/>
              </a:ext>
            </a:extLst>
          </p:cNvPr>
          <p:cNvSpPr>
            <a:spLocks noGrp="1"/>
          </p:cNvSpPr>
          <p:nvPr>
            <p:ph type="sldNum" sz="quarter" idx="12"/>
          </p:nvPr>
        </p:nvSpPr>
        <p:spPr/>
        <p:txBody>
          <a:bodyPr/>
          <a:lstStyle/>
          <a:p>
            <a:fld id="{43CE2A89-5213-994B-89E7-CA35C08B3CF3}" type="slidenum">
              <a:rPr lang="en-US" smtClean="0"/>
              <a:t>‹#›</a:t>
            </a:fld>
            <a:endParaRPr lang="en-US"/>
          </a:p>
        </p:txBody>
      </p:sp>
    </p:spTree>
    <p:extLst>
      <p:ext uri="{BB962C8B-B14F-4D97-AF65-F5344CB8AC3E}">
        <p14:creationId xmlns:p14="http://schemas.microsoft.com/office/powerpoint/2010/main" val="1952225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D83E8-0E66-7765-E043-82E2DE8689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D68A4C-55C8-8CC9-649F-001FB23CA5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D59EEC-295E-0EA2-E9E7-7B1BFF09AA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F03CD2-35E2-634E-05E7-10F27E5E658E}"/>
              </a:ext>
            </a:extLst>
          </p:cNvPr>
          <p:cNvSpPr>
            <a:spLocks noGrp="1"/>
          </p:cNvSpPr>
          <p:nvPr>
            <p:ph type="dt" sz="half" idx="10"/>
          </p:nvPr>
        </p:nvSpPr>
        <p:spPr/>
        <p:txBody>
          <a:bodyPr/>
          <a:lstStyle/>
          <a:p>
            <a:fld id="{E24852C9-64B1-0C40-89A0-59ED892ABFAE}" type="datetimeFigureOut">
              <a:rPr lang="en-US" smtClean="0"/>
              <a:t>2/22/23</a:t>
            </a:fld>
            <a:endParaRPr lang="en-US"/>
          </a:p>
        </p:txBody>
      </p:sp>
      <p:sp>
        <p:nvSpPr>
          <p:cNvPr id="6" name="Footer Placeholder 5">
            <a:extLst>
              <a:ext uri="{FF2B5EF4-FFF2-40B4-BE49-F238E27FC236}">
                <a16:creationId xmlns:a16="http://schemas.microsoft.com/office/drawing/2014/main" id="{950EAE39-0C7A-E097-DE4C-DB4FCF125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26ECE0-4F21-5434-D541-CD064F25EB0E}"/>
              </a:ext>
            </a:extLst>
          </p:cNvPr>
          <p:cNvSpPr>
            <a:spLocks noGrp="1"/>
          </p:cNvSpPr>
          <p:nvPr>
            <p:ph type="sldNum" sz="quarter" idx="12"/>
          </p:nvPr>
        </p:nvSpPr>
        <p:spPr/>
        <p:txBody>
          <a:bodyPr/>
          <a:lstStyle/>
          <a:p>
            <a:fld id="{43CE2A89-5213-994B-89E7-CA35C08B3CF3}" type="slidenum">
              <a:rPr lang="en-US" smtClean="0"/>
              <a:t>‹#›</a:t>
            </a:fld>
            <a:endParaRPr lang="en-US"/>
          </a:p>
        </p:txBody>
      </p:sp>
    </p:spTree>
    <p:extLst>
      <p:ext uri="{BB962C8B-B14F-4D97-AF65-F5344CB8AC3E}">
        <p14:creationId xmlns:p14="http://schemas.microsoft.com/office/powerpoint/2010/main" val="3800430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D9EA3C-AF92-3367-C1E5-78C5C4C0CA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E82FF70-96E4-DE17-FA4B-D75503A0C8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8F376-D2E4-6DAA-6546-77548A9741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Roboto Light" panose="02000000000000000000" pitchFamily="2" charset="0"/>
                <a:ea typeface="Roboto Light" panose="02000000000000000000" pitchFamily="2" charset="0"/>
              </a:defRPr>
            </a:lvl1pPr>
          </a:lstStyle>
          <a:p>
            <a:fld id="{E24852C9-64B1-0C40-89A0-59ED892ABFAE}" type="datetimeFigureOut">
              <a:rPr lang="en-US" smtClean="0"/>
              <a:pPr/>
              <a:t>2/22/23</a:t>
            </a:fld>
            <a:endParaRPr lang="en-US"/>
          </a:p>
        </p:txBody>
      </p:sp>
      <p:sp>
        <p:nvSpPr>
          <p:cNvPr id="5" name="Footer Placeholder 4">
            <a:extLst>
              <a:ext uri="{FF2B5EF4-FFF2-40B4-BE49-F238E27FC236}">
                <a16:creationId xmlns:a16="http://schemas.microsoft.com/office/drawing/2014/main" id="{D3CAB177-72C7-544C-3E79-648629A0E9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Roboto Light" panose="02000000000000000000" pitchFamily="2" charset="0"/>
                <a:ea typeface="Roboto Light" panose="02000000000000000000" pitchFamily="2" charset="0"/>
              </a:defRPr>
            </a:lvl1pPr>
          </a:lstStyle>
          <a:p>
            <a:endParaRPr lang="en-US"/>
          </a:p>
        </p:txBody>
      </p:sp>
      <p:sp>
        <p:nvSpPr>
          <p:cNvPr id="6" name="Slide Number Placeholder 5">
            <a:extLst>
              <a:ext uri="{FF2B5EF4-FFF2-40B4-BE49-F238E27FC236}">
                <a16:creationId xmlns:a16="http://schemas.microsoft.com/office/drawing/2014/main" id="{B9117C19-6E46-FD15-15C9-BE80756C48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Roboto Light" panose="02000000000000000000" pitchFamily="2" charset="0"/>
                <a:ea typeface="Roboto Light" panose="02000000000000000000" pitchFamily="2" charset="0"/>
              </a:defRPr>
            </a:lvl1pPr>
          </a:lstStyle>
          <a:p>
            <a:fld id="{43CE2A89-5213-994B-89E7-CA35C08B3CF3}" type="slidenum">
              <a:rPr lang="en-US" smtClean="0"/>
              <a:pPr/>
              <a:t>‹#›</a:t>
            </a:fld>
            <a:endParaRPr lang="en-US"/>
          </a:p>
        </p:txBody>
      </p:sp>
      <p:sp>
        <p:nvSpPr>
          <p:cNvPr id="9" name="Rectangle 8">
            <a:extLst>
              <a:ext uri="{FF2B5EF4-FFF2-40B4-BE49-F238E27FC236}">
                <a16:creationId xmlns:a16="http://schemas.microsoft.com/office/drawing/2014/main" id="{9BF88A32-D232-B587-CF07-F4253FD5A676}"/>
              </a:ext>
            </a:extLst>
          </p:cNvPr>
          <p:cNvSpPr/>
          <p:nvPr userDrawn="1"/>
        </p:nvSpPr>
        <p:spPr>
          <a:xfrm>
            <a:off x="0" y="6492875"/>
            <a:ext cx="12192000" cy="365125"/>
          </a:xfrm>
          <a:prstGeom prst="rect">
            <a:avLst/>
          </a:prstGeom>
          <a:solidFill>
            <a:srgbClr val="009CDE"/>
          </a:solidFill>
          <a:ln>
            <a:solidFill>
              <a:srgbClr val="009C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FEBBEB3-67EA-C8F2-806C-0C40AAB46221}"/>
              </a:ext>
            </a:extLst>
          </p:cNvPr>
          <p:cNvSpPr/>
          <p:nvPr userDrawn="1"/>
        </p:nvSpPr>
        <p:spPr>
          <a:xfrm>
            <a:off x="7862047" y="6492875"/>
            <a:ext cx="4329953"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BABE61C-0C95-24DD-8617-5E20B992D2A6}"/>
              </a:ext>
            </a:extLst>
          </p:cNvPr>
          <p:cNvPicPr>
            <a:picLocks noChangeAspect="1"/>
          </p:cNvPicPr>
          <p:nvPr userDrawn="1"/>
        </p:nvPicPr>
        <p:blipFill>
          <a:blip r:embed="rId13"/>
          <a:stretch>
            <a:fillRect/>
          </a:stretch>
        </p:blipFill>
        <p:spPr>
          <a:xfrm>
            <a:off x="9571281" y="5214462"/>
            <a:ext cx="2494280" cy="1188720"/>
          </a:xfrm>
          <a:prstGeom prst="rect">
            <a:avLst/>
          </a:prstGeom>
        </p:spPr>
      </p:pic>
    </p:spTree>
    <p:extLst>
      <p:ext uri="{BB962C8B-B14F-4D97-AF65-F5344CB8AC3E}">
        <p14:creationId xmlns:p14="http://schemas.microsoft.com/office/powerpoint/2010/main" val="17634055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0" i="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ramanshahdatascience/tshirts" TargetMode="External"/><Relationship Id="rId2" Type="http://schemas.openxmlformats.org/officeDocument/2006/relationships/hyperlink" Target="https://linkedin.com/in/ramanshah" TargetMode="Externa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theadairgroup.com/blog/2020/06/01/shirt-order-size-distribution-what-sizes-to-order-for-t-shirts/"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1F46E-5588-42FB-A8BE-C96D69F185BF}"/>
              </a:ext>
            </a:extLst>
          </p:cNvPr>
          <p:cNvSpPr>
            <a:spLocks noGrp="1"/>
          </p:cNvSpPr>
          <p:nvPr>
            <p:ph type="ctrTitle"/>
          </p:nvPr>
        </p:nvSpPr>
        <p:spPr>
          <a:xfrm>
            <a:off x="1524000" y="896717"/>
            <a:ext cx="9144000" cy="2387600"/>
          </a:xfrm>
        </p:spPr>
        <p:txBody>
          <a:bodyPr/>
          <a:lstStyle/>
          <a:p>
            <a:r>
              <a:rPr lang="en-US" dirty="0">
                <a:latin typeface="Roboto" panose="02000000000000000000" pitchFamily="2" charset="0"/>
                <a:ea typeface="Roboto" panose="02000000000000000000" pitchFamily="2" charset="0"/>
              </a:rPr>
              <a:t>The Bayesian T-Shirts</a:t>
            </a:r>
            <a:br>
              <a:rPr lang="en-US" dirty="0">
                <a:latin typeface="Roboto Light" panose="02000000000000000000" pitchFamily="2" charset="0"/>
                <a:ea typeface="Roboto Light" panose="02000000000000000000" pitchFamily="2" charset="0"/>
              </a:rPr>
            </a:br>
            <a:r>
              <a:rPr lang="en-US" sz="4000" dirty="0">
                <a:latin typeface="Roboto Light" panose="02000000000000000000" pitchFamily="2" charset="0"/>
                <a:ea typeface="Roboto Light" panose="02000000000000000000" pitchFamily="2" charset="0"/>
              </a:rPr>
              <a:t>(a taste of optimal inventory)</a:t>
            </a:r>
          </a:p>
        </p:txBody>
      </p:sp>
      <p:sp>
        <p:nvSpPr>
          <p:cNvPr id="3" name="Subtitle 2">
            <a:extLst>
              <a:ext uri="{FF2B5EF4-FFF2-40B4-BE49-F238E27FC236}">
                <a16:creationId xmlns:a16="http://schemas.microsoft.com/office/drawing/2014/main" id="{5A1B26A6-ED97-1A45-214D-A1CF9A29A2CF}"/>
              </a:ext>
            </a:extLst>
          </p:cNvPr>
          <p:cNvSpPr>
            <a:spLocks noGrp="1"/>
          </p:cNvSpPr>
          <p:nvPr>
            <p:ph type="subTitle" idx="1"/>
          </p:nvPr>
        </p:nvSpPr>
        <p:spPr>
          <a:xfrm>
            <a:off x="1524000" y="3564915"/>
            <a:ext cx="9144000" cy="1655762"/>
          </a:xfrm>
        </p:spPr>
        <p:txBody>
          <a:bodyPr/>
          <a:lstStyle/>
          <a:p>
            <a:r>
              <a:rPr lang="en-US" dirty="0">
                <a:latin typeface="Roboto Light" panose="02000000000000000000" pitchFamily="2" charset="0"/>
                <a:ea typeface="Roboto Light" panose="02000000000000000000" pitchFamily="2" charset="0"/>
              </a:rPr>
              <a:t>Raman A. Shah, Ph.D.</a:t>
            </a:r>
          </a:p>
          <a:p>
            <a:r>
              <a:rPr lang="en-US" dirty="0" err="1">
                <a:latin typeface="Roboto Light" panose="02000000000000000000" pitchFamily="2" charset="0"/>
                <a:ea typeface="Roboto Light" panose="02000000000000000000" pitchFamily="2" charset="0"/>
              </a:rPr>
              <a:t>PyData</a:t>
            </a:r>
            <a:r>
              <a:rPr lang="en-US" dirty="0">
                <a:latin typeface="Roboto Light" panose="02000000000000000000" pitchFamily="2" charset="0"/>
                <a:ea typeface="Roboto Light" panose="02000000000000000000" pitchFamily="2" charset="0"/>
              </a:rPr>
              <a:t> Chicago</a:t>
            </a:r>
          </a:p>
          <a:p>
            <a:r>
              <a:rPr lang="en-US" dirty="0">
                <a:latin typeface="Roboto Light" panose="02000000000000000000" pitchFamily="2" charset="0"/>
                <a:ea typeface="Roboto Light" panose="02000000000000000000" pitchFamily="2" charset="0"/>
              </a:rPr>
              <a:t>23 February 2023</a:t>
            </a:r>
          </a:p>
        </p:txBody>
      </p:sp>
    </p:spTree>
    <p:extLst>
      <p:ext uri="{BB962C8B-B14F-4D97-AF65-F5344CB8AC3E}">
        <p14:creationId xmlns:p14="http://schemas.microsoft.com/office/powerpoint/2010/main" val="2572836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10006-F08E-248C-CE00-A11B58FEA557}"/>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Employ a Bayesian (generative) attitude</a:t>
            </a:r>
          </a:p>
        </p:txBody>
      </p:sp>
      <p:sp>
        <p:nvSpPr>
          <p:cNvPr id="3" name="Content Placeholder 2">
            <a:extLst>
              <a:ext uri="{FF2B5EF4-FFF2-40B4-BE49-F238E27FC236}">
                <a16:creationId xmlns:a16="http://schemas.microsoft.com/office/drawing/2014/main" id="{BA71ABC8-FAF9-7DC7-F93A-1E13D0A1479F}"/>
              </a:ext>
            </a:extLst>
          </p:cNvPr>
          <p:cNvSpPr>
            <a:spLocks noGrp="1"/>
          </p:cNvSpPr>
          <p:nvPr>
            <p:ph idx="1"/>
          </p:nvPr>
        </p:nvSpPr>
        <p:spPr>
          <a:xfrm>
            <a:off x="838200" y="3546844"/>
            <a:ext cx="10515600" cy="2302622"/>
          </a:xfrm>
        </p:spPr>
        <p:txBody>
          <a:bodyPr>
            <a:normAutofit fontScale="92500" lnSpcReduction="10000"/>
          </a:bodyPr>
          <a:lstStyle/>
          <a:p>
            <a:r>
              <a:rPr lang="en-US" dirty="0"/>
              <a:t>Define a “prior” distribution of possible universes (possible streams of t-shirt orders)</a:t>
            </a:r>
          </a:p>
          <a:p>
            <a:r>
              <a:rPr lang="en-US" dirty="0"/>
              <a:t>Simulate those universes, weighting them by how consistent they are with our data (the actual order history)</a:t>
            </a:r>
          </a:p>
          <a:p>
            <a:r>
              <a:rPr lang="en-US" dirty="0"/>
              <a:t>Do whatever we want with our “posterior” simulated universes (e.g., testing how a given t-shirt order performs in it)</a:t>
            </a:r>
          </a:p>
        </p:txBody>
      </p:sp>
      <p:pic>
        <p:nvPicPr>
          <p:cNvPr id="4" name="Picture 3">
            <a:extLst>
              <a:ext uri="{FF2B5EF4-FFF2-40B4-BE49-F238E27FC236}">
                <a16:creationId xmlns:a16="http://schemas.microsoft.com/office/drawing/2014/main" id="{F782D0BD-4D50-BB2F-50F9-8D52AA4CC253}"/>
              </a:ext>
            </a:extLst>
          </p:cNvPr>
          <p:cNvPicPr>
            <a:picLocks noChangeAspect="1"/>
          </p:cNvPicPr>
          <p:nvPr/>
        </p:nvPicPr>
        <p:blipFill>
          <a:blip r:embed="rId2"/>
          <a:stretch>
            <a:fillRect/>
          </a:stretch>
        </p:blipFill>
        <p:spPr>
          <a:xfrm>
            <a:off x="3009900" y="1798264"/>
            <a:ext cx="6172200" cy="1028700"/>
          </a:xfrm>
          <a:prstGeom prst="rect">
            <a:avLst/>
          </a:prstGeom>
        </p:spPr>
      </p:pic>
      <p:sp>
        <p:nvSpPr>
          <p:cNvPr id="5" name="TextBox 4">
            <a:extLst>
              <a:ext uri="{FF2B5EF4-FFF2-40B4-BE49-F238E27FC236}">
                <a16:creationId xmlns:a16="http://schemas.microsoft.com/office/drawing/2014/main" id="{03BAF838-5C44-0ED0-4287-2059CC405516}"/>
              </a:ext>
            </a:extLst>
          </p:cNvPr>
          <p:cNvSpPr txBox="1"/>
          <p:nvPr/>
        </p:nvSpPr>
        <p:spPr>
          <a:xfrm>
            <a:off x="3146612" y="2838357"/>
            <a:ext cx="1358153" cy="369332"/>
          </a:xfrm>
          <a:prstGeom prst="rect">
            <a:avLst/>
          </a:prstGeom>
          <a:noFill/>
        </p:spPr>
        <p:txBody>
          <a:bodyPr wrap="square" rtlCol="0">
            <a:spAutoFit/>
          </a:bodyPr>
          <a:lstStyle/>
          <a:p>
            <a:pPr algn="ctr"/>
            <a:r>
              <a:rPr lang="en-US" dirty="0">
                <a:latin typeface="Roboto" panose="02000000000000000000" pitchFamily="2" charset="0"/>
                <a:ea typeface="Roboto" panose="02000000000000000000" pitchFamily="2" charset="0"/>
              </a:rPr>
              <a:t>prior</a:t>
            </a:r>
          </a:p>
        </p:txBody>
      </p:sp>
      <p:sp>
        <p:nvSpPr>
          <p:cNvPr id="6" name="TextBox 5">
            <a:extLst>
              <a:ext uri="{FF2B5EF4-FFF2-40B4-BE49-F238E27FC236}">
                <a16:creationId xmlns:a16="http://schemas.microsoft.com/office/drawing/2014/main" id="{39D6C940-95C4-9A89-B45E-D05D5EBB8163}"/>
              </a:ext>
            </a:extLst>
          </p:cNvPr>
          <p:cNvSpPr txBox="1"/>
          <p:nvPr/>
        </p:nvSpPr>
        <p:spPr>
          <a:xfrm>
            <a:off x="5416923" y="2838357"/>
            <a:ext cx="1358153" cy="369332"/>
          </a:xfrm>
          <a:prstGeom prst="rect">
            <a:avLst/>
          </a:prstGeom>
          <a:noFill/>
        </p:spPr>
        <p:txBody>
          <a:bodyPr wrap="square" rtlCol="0">
            <a:spAutoFit/>
          </a:bodyPr>
          <a:lstStyle/>
          <a:p>
            <a:pPr algn="ctr"/>
            <a:r>
              <a:rPr lang="en-US" dirty="0">
                <a:latin typeface="Roboto" panose="02000000000000000000" pitchFamily="2" charset="0"/>
                <a:ea typeface="Roboto" panose="02000000000000000000" pitchFamily="2" charset="0"/>
              </a:rPr>
              <a:t>likelihood</a:t>
            </a:r>
          </a:p>
        </p:txBody>
      </p:sp>
      <p:sp>
        <p:nvSpPr>
          <p:cNvPr id="7" name="TextBox 6">
            <a:extLst>
              <a:ext uri="{FF2B5EF4-FFF2-40B4-BE49-F238E27FC236}">
                <a16:creationId xmlns:a16="http://schemas.microsoft.com/office/drawing/2014/main" id="{2ADE2B81-B48D-B9DA-B523-BF52B0D1E42B}"/>
              </a:ext>
            </a:extLst>
          </p:cNvPr>
          <p:cNvSpPr txBox="1"/>
          <p:nvPr/>
        </p:nvSpPr>
        <p:spPr>
          <a:xfrm>
            <a:off x="7687234" y="2826964"/>
            <a:ext cx="1358153" cy="369332"/>
          </a:xfrm>
          <a:prstGeom prst="rect">
            <a:avLst/>
          </a:prstGeom>
          <a:noFill/>
        </p:spPr>
        <p:txBody>
          <a:bodyPr wrap="square" rtlCol="0">
            <a:spAutoFit/>
          </a:bodyPr>
          <a:lstStyle/>
          <a:p>
            <a:pPr algn="ctr"/>
            <a:r>
              <a:rPr lang="en-US" dirty="0">
                <a:latin typeface="Roboto" panose="02000000000000000000" pitchFamily="2" charset="0"/>
                <a:ea typeface="Roboto" panose="02000000000000000000" pitchFamily="2" charset="0"/>
              </a:rPr>
              <a:t>posterior</a:t>
            </a:r>
          </a:p>
        </p:txBody>
      </p:sp>
    </p:spTree>
    <p:extLst>
      <p:ext uri="{BB962C8B-B14F-4D97-AF65-F5344CB8AC3E}">
        <p14:creationId xmlns:p14="http://schemas.microsoft.com/office/powerpoint/2010/main" val="3123039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1574-FEA7-E6DD-EC6F-D71FAACF448E}"/>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The Dirichlet distribution of universes</a:t>
            </a:r>
          </a:p>
        </p:txBody>
      </p:sp>
      <p:sp>
        <p:nvSpPr>
          <p:cNvPr id="3" name="Content Placeholder 2">
            <a:extLst>
              <a:ext uri="{FF2B5EF4-FFF2-40B4-BE49-F238E27FC236}">
                <a16:creationId xmlns:a16="http://schemas.microsoft.com/office/drawing/2014/main" id="{373A6DCE-D417-8540-640D-7081C021A25A}"/>
              </a:ext>
            </a:extLst>
          </p:cNvPr>
          <p:cNvSpPr>
            <a:spLocks noGrp="1"/>
          </p:cNvSpPr>
          <p:nvPr>
            <p:ph idx="1"/>
          </p:nvPr>
        </p:nvSpPr>
        <p:spPr>
          <a:xfrm>
            <a:off x="838200" y="4022498"/>
            <a:ext cx="10515600" cy="1867436"/>
          </a:xfrm>
        </p:spPr>
        <p:txBody>
          <a:bodyPr>
            <a:normAutofit/>
          </a:bodyPr>
          <a:lstStyle/>
          <a:p>
            <a:r>
              <a:rPr lang="en-US" sz="2400" dirty="0"/>
              <a:t>Like a histogram of histograms</a:t>
            </a:r>
          </a:p>
          <a:p>
            <a:r>
              <a:rPr lang="en-US" sz="2400" dirty="0"/>
              <a:t>“Exponential family” – if you start with a Dirichlet(1.5, 1.5, 1.5) prior and get 1, 2, and 3 orders, you end with a Dirichlet(2.5, 3.5, 4.5) posterior</a:t>
            </a:r>
          </a:p>
          <a:p>
            <a:r>
              <a:rPr lang="en-US" sz="2400" dirty="0"/>
              <a:t>We implement the industry advice within a weakly informative Dirichlet prior</a:t>
            </a:r>
          </a:p>
        </p:txBody>
      </p:sp>
      <p:pic>
        <p:nvPicPr>
          <p:cNvPr id="2050" name="Picture 2">
            <a:extLst>
              <a:ext uri="{FF2B5EF4-FFF2-40B4-BE49-F238E27FC236}">
                <a16:creationId xmlns:a16="http://schemas.microsoft.com/office/drawing/2014/main" id="{E5C89759-BA32-F693-577F-F55316A80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666" y="1380403"/>
            <a:ext cx="3200668" cy="2560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507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A0A3-70AF-59B9-E2ED-01C3D0D7CB0E}"/>
              </a:ext>
            </a:extLst>
          </p:cNvPr>
          <p:cNvSpPr>
            <a:spLocks noGrp="1"/>
          </p:cNvSpPr>
          <p:nvPr>
            <p:ph type="title"/>
          </p:nvPr>
        </p:nvSpPr>
        <p:spPr/>
        <p:txBody>
          <a:bodyPr/>
          <a:lstStyle/>
          <a:p>
            <a:r>
              <a:rPr lang="en-US" dirty="0"/>
              <a:t>Closed-form exponential-family Bayesian inference in the </a:t>
            </a:r>
            <a:r>
              <a:rPr lang="en-US" dirty="0" err="1"/>
              <a:t>PyData</a:t>
            </a:r>
            <a:r>
              <a:rPr lang="en-US" dirty="0"/>
              <a:t> stack is delightful</a:t>
            </a:r>
          </a:p>
        </p:txBody>
      </p:sp>
      <p:pic>
        <p:nvPicPr>
          <p:cNvPr id="6" name="Picture 5">
            <a:extLst>
              <a:ext uri="{FF2B5EF4-FFF2-40B4-BE49-F238E27FC236}">
                <a16:creationId xmlns:a16="http://schemas.microsoft.com/office/drawing/2014/main" id="{B4B4A194-0EDF-F0CD-B6EB-170819967C74}"/>
              </a:ext>
            </a:extLst>
          </p:cNvPr>
          <p:cNvPicPr>
            <a:picLocks noChangeAspect="1"/>
          </p:cNvPicPr>
          <p:nvPr/>
        </p:nvPicPr>
        <p:blipFill>
          <a:blip r:embed="rId2"/>
          <a:stretch>
            <a:fillRect/>
          </a:stretch>
        </p:blipFill>
        <p:spPr>
          <a:xfrm>
            <a:off x="1739408" y="2120004"/>
            <a:ext cx="8713184" cy="3610537"/>
          </a:xfrm>
          <a:prstGeom prst="rect">
            <a:avLst/>
          </a:prstGeom>
        </p:spPr>
      </p:pic>
    </p:spTree>
    <p:extLst>
      <p:ext uri="{BB962C8B-B14F-4D97-AF65-F5344CB8AC3E}">
        <p14:creationId xmlns:p14="http://schemas.microsoft.com/office/powerpoint/2010/main" val="12797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178310-F7C0-8D99-4E2C-62F6D8CDEF80}"/>
              </a:ext>
            </a:extLst>
          </p:cNvPr>
          <p:cNvSpPr/>
          <p:nvPr/>
        </p:nvSpPr>
        <p:spPr>
          <a:xfrm>
            <a:off x="9375820" y="5280338"/>
            <a:ext cx="2717442" cy="10560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9C8893-500C-6876-370A-A21BEF888FDE}"/>
              </a:ext>
            </a:extLst>
          </p:cNvPr>
          <p:cNvSpPr>
            <a:spLocks noGrp="1"/>
          </p:cNvSpPr>
          <p:nvPr>
            <p:ph type="title"/>
          </p:nvPr>
        </p:nvSpPr>
        <p:spPr/>
        <p:txBody>
          <a:bodyPr/>
          <a:lstStyle/>
          <a:p>
            <a:r>
              <a:rPr lang="en-US" dirty="0"/>
              <a:t>Inventory policy #3: posterior + heuristic</a:t>
            </a:r>
            <a:endParaRPr lang="en-US" dirty="0">
              <a:latin typeface="Roboto Mono" pitchFamily="2" charset="0"/>
              <a:ea typeface="Roboto Mono" pitchFamily="2" charset="0"/>
            </a:endParaRPr>
          </a:p>
        </p:txBody>
      </p:sp>
      <p:sp>
        <p:nvSpPr>
          <p:cNvPr id="5" name="Content Placeholder 4">
            <a:extLst>
              <a:ext uri="{FF2B5EF4-FFF2-40B4-BE49-F238E27FC236}">
                <a16:creationId xmlns:a16="http://schemas.microsoft.com/office/drawing/2014/main" id="{E4397532-5505-DC97-9787-B00A415611B8}"/>
              </a:ext>
            </a:extLst>
          </p:cNvPr>
          <p:cNvSpPr>
            <a:spLocks noGrp="1"/>
          </p:cNvSpPr>
          <p:nvPr>
            <p:ph idx="1"/>
          </p:nvPr>
        </p:nvSpPr>
        <p:spPr>
          <a:xfrm>
            <a:off x="838200" y="1700012"/>
            <a:ext cx="10515600" cy="2650757"/>
          </a:xfrm>
        </p:spPr>
        <p:txBody>
          <a:bodyPr>
            <a:normAutofit fontScale="92500" lnSpcReduction="10000"/>
          </a:bodyPr>
          <a:lstStyle/>
          <a:p>
            <a:r>
              <a:rPr lang="en-US" dirty="0"/>
              <a:t>For the stream of orders in each universe:</a:t>
            </a:r>
          </a:p>
          <a:p>
            <a:pPr lvl="1"/>
            <a:r>
              <a:rPr lang="en-US" dirty="0"/>
              <a:t>Pretend we just didn’t do a re-order.</a:t>
            </a:r>
          </a:p>
          <a:p>
            <a:pPr lvl="1"/>
            <a:r>
              <a:rPr lang="en-US" dirty="0"/>
              <a:t>Work through what comes in, satisfying orders out of inventory when possible, until there are 35 back-orders.</a:t>
            </a:r>
          </a:p>
          <a:p>
            <a:pPr lvl="1"/>
            <a:r>
              <a:rPr lang="en-US" dirty="0"/>
              <a:t>Those 35 back-orders comprise the optimal order for that specific universe.</a:t>
            </a:r>
          </a:p>
          <a:p>
            <a:pPr lvl="1"/>
            <a:r>
              <a:rPr lang="en-US" dirty="0"/>
              <a:t>Average the counts over universes (massaging the decimals).</a:t>
            </a:r>
          </a:p>
          <a:p>
            <a:r>
              <a:rPr lang="en-US" dirty="0"/>
              <a:t>Math level: Python data scientist feeling normal.</a:t>
            </a:r>
          </a:p>
          <a:p>
            <a:endParaRPr lang="en-US" sz="2400" dirty="0"/>
          </a:p>
        </p:txBody>
      </p:sp>
      <p:graphicFrame>
        <p:nvGraphicFramePr>
          <p:cNvPr id="3" name="Table 5">
            <a:extLst>
              <a:ext uri="{FF2B5EF4-FFF2-40B4-BE49-F238E27FC236}">
                <a16:creationId xmlns:a16="http://schemas.microsoft.com/office/drawing/2014/main" id="{FEC75299-B627-11CC-8C01-D7B9FA23C32D}"/>
              </a:ext>
            </a:extLst>
          </p:cNvPr>
          <p:cNvGraphicFramePr>
            <a:graphicFrameLocks noGrp="1"/>
          </p:cNvGraphicFramePr>
          <p:nvPr>
            <p:extLst>
              <p:ext uri="{D42A27DB-BD31-4B8C-83A1-F6EECF244321}">
                <p14:modId xmlns:p14="http://schemas.microsoft.com/office/powerpoint/2010/main" val="1861021194"/>
              </p:ext>
            </p:extLst>
          </p:nvPr>
        </p:nvGraphicFramePr>
        <p:xfrm>
          <a:off x="784001" y="4350770"/>
          <a:ext cx="10623998" cy="1483360"/>
        </p:xfrm>
        <a:graphic>
          <a:graphicData uri="http://schemas.openxmlformats.org/drawingml/2006/table">
            <a:tbl>
              <a:tblPr firstRow="1" bandRow="1">
                <a:tableStyleId>{5C22544A-7EE6-4342-B048-85BDC9FD1C3A}</a:tableStyleId>
              </a:tblPr>
              <a:tblGrid>
                <a:gridCol w="1664865">
                  <a:extLst>
                    <a:ext uri="{9D8B030D-6E8A-4147-A177-3AD203B41FA5}">
                      <a16:colId xmlns:a16="http://schemas.microsoft.com/office/drawing/2014/main" val="393079608"/>
                    </a:ext>
                  </a:extLst>
                </a:gridCol>
                <a:gridCol w="706669">
                  <a:extLst>
                    <a:ext uri="{9D8B030D-6E8A-4147-A177-3AD203B41FA5}">
                      <a16:colId xmlns:a16="http://schemas.microsoft.com/office/drawing/2014/main" val="123043089"/>
                    </a:ext>
                  </a:extLst>
                </a:gridCol>
                <a:gridCol w="574918">
                  <a:extLst>
                    <a:ext uri="{9D8B030D-6E8A-4147-A177-3AD203B41FA5}">
                      <a16:colId xmlns:a16="http://schemas.microsoft.com/office/drawing/2014/main" val="3733180695"/>
                    </a:ext>
                  </a:extLst>
                </a:gridCol>
                <a:gridCol w="646783">
                  <a:extLst>
                    <a:ext uri="{9D8B030D-6E8A-4147-A177-3AD203B41FA5}">
                      <a16:colId xmlns:a16="http://schemas.microsoft.com/office/drawing/2014/main" val="2701521360"/>
                    </a:ext>
                  </a:extLst>
                </a:gridCol>
                <a:gridCol w="598872">
                  <a:extLst>
                    <a:ext uri="{9D8B030D-6E8A-4147-A177-3AD203B41FA5}">
                      <a16:colId xmlns:a16="http://schemas.microsoft.com/office/drawing/2014/main" val="1581782662"/>
                    </a:ext>
                  </a:extLst>
                </a:gridCol>
                <a:gridCol w="806506">
                  <a:extLst>
                    <a:ext uri="{9D8B030D-6E8A-4147-A177-3AD203B41FA5}">
                      <a16:colId xmlns:a16="http://schemas.microsoft.com/office/drawing/2014/main" val="1771594825"/>
                    </a:ext>
                  </a:extLst>
                </a:gridCol>
                <a:gridCol w="850006">
                  <a:extLst>
                    <a:ext uri="{9D8B030D-6E8A-4147-A177-3AD203B41FA5}">
                      <a16:colId xmlns:a16="http://schemas.microsoft.com/office/drawing/2014/main" val="61166371"/>
                    </a:ext>
                  </a:extLst>
                </a:gridCol>
                <a:gridCol w="798490">
                  <a:extLst>
                    <a:ext uri="{9D8B030D-6E8A-4147-A177-3AD203B41FA5}">
                      <a16:colId xmlns:a16="http://schemas.microsoft.com/office/drawing/2014/main" val="2759707206"/>
                    </a:ext>
                  </a:extLst>
                </a:gridCol>
                <a:gridCol w="707965">
                  <a:extLst>
                    <a:ext uri="{9D8B030D-6E8A-4147-A177-3AD203B41FA5}">
                      <a16:colId xmlns:a16="http://schemas.microsoft.com/office/drawing/2014/main" val="3992879019"/>
                    </a:ext>
                  </a:extLst>
                </a:gridCol>
                <a:gridCol w="979167">
                  <a:extLst>
                    <a:ext uri="{9D8B030D-6E8A-4147-A177-3AD203B41FA5}">
                      <a16:colId xmlns:a16="http://schemas.microsoft.com/office/drawing/2014/main" val="3774813933"/>
                    </a:ext>
                  </a:extLst>
                </a:gridCol>
                <a:gridCol w="655295">
                  <a:extLst>
                    <a:ext uri="{9D8B030D-6E8A-4147-A177-3AD203B41FA5}">
                      <a16:colId xmlns:a16="http://schemas.microsoft.com/office/drawing/2014/main" val="3602743084"/>
                    </a:ext>
                  </a:extLst>
                </a:gridCol>
                <a:gridCol w="817231">
                  <a:extLst>
                    <a:ext uri="{9D8B030D-6E8A-4147-A177-3AD203B41FA5}">
                      <a16:colId xmlns:a16="http://schemas.microsoft.com/office/drawing/2014/main" val="241327685"/>
                    </a:ext>
                  </a:extLst>
                </a:gridCol>
                <a:gridCol w="817231">
                  <a:extLst>
                    <a:ext uri="{9D8B030D-6E8A-4147-A177-3AD203B41FA5}">
                      <a16:colId xmlns:a16="http://schemas.microsoft.com/office/drawing/2014/main" val="1133885"/>
                    </a:ext>
                  </a:extLst>
                </a:gridCol>
              </a:tblGrid>
              <a:tr h="370840">
                <a:tc>
                  <a:txBody>
                    <a:bodyPr/>
                    <a:lstStyle/>
                    <a:p>
                      <a:endParaRPr lang="en-US" dirty="0"/>
                    </a:p>
                  </a:txBody>
                  <a:tcPr/>
                </a:tc>
                <a:tc>
                  <a:txBody>
                    <a:bodyPr/>
                    <a:lstStyle/>
                    <a:p>
                      <a:r>
                        <a:rPr lang="en-US" dirty="0"/>
                        <a:t>MXS</a:t>
                      </a:r>
                    </a:p>
                  </a:txBody>
                  <a:tcPr/>
                </a:tc>
                <a:tc>
                  <a:txBody>
                    <a:bodyPr/>
                    <a:lstStyle/>
                    <a:p>
                      <a:r>
                        <a:rPr lang="en-US" dirty="0"/>
                        <a:t>MS</a:t>
                      </a:r>
                    </a:p>
                  </a:txBody>
                  <a:tcPr/>
                </a:tc>
                <a:tc>
                  <a:txBody>
                    <a:bodyPr/>
                    <a:lstStyle/>
                    <a:p>
                      <a:r>
                        <a:rPr lang="en-US" dirty="0"/>
                        <a:t>MM</a:t>
                      </a:r>
                    </a:p>
                  </a:txBody>
                  <a:tcPr/>
                </a:tc>
                <a:tc>
                  <a:txBody>
                    <a:bodyPr/>
                    <a:lstStyle/>
                    <a:p>
                      <a:r>
                        <a:rPr lang="en-US" dirty="0"/>
                        <a:t>ML</a:t>
                      </a:r>
                    </a:p>
                  </a:txBody>
                  <a:tcPr/>
                </a:tc>
                <a:tc>
                  <a:txBody>
                    <a:bodyPr/>
                    <a:lstStyle/>
                    <a:p>
                      <a:r>
                        <a:rPr lang="en-US" dirty="0"/>
                        <a:t>MXL</a:t>
                      </a:r>
                    </a:p>
                  </a:txBody>
                  <a:tcPr/>
                </a:tc>
                <a:tc>
                  <a:txBody>
                    <a:bodyPr/>
                    <a:lstStyle/>
                    <a:p>
                      <a:r>
                        <a:rPr lang="en-US" dirty="0"/>
                        <a:t>M2XL</a:t>
                      </a:r>
                    </a:p>
                  </a:txBody>
                  <a:tcPr/>
                </a:tc>
                <a:tc>
                  <a:txBody>
                    <a:bodyPr/>
                    <a:lstStyle/>
                    <a:p>
                      <a:r>
                        <a:rPr lang="en-US" dirty="0"/>
                        <a:t>M3XL</a:t>
                      </a:r>
                    </a:p>
                  </a:txBody>
                  <a:tcPr/>
                </a:tc>
                <a:tc>
                  <a:txBody>
                    <a:bodyPr/>
                    <a:lstStyle/>
                    <a:p>
                      <a:r>
                        <a:rPr lang="en-US" dirty="0"/>
                        <a:t>WS</a:t>
                      </a:r>
                    </a:p>
                  </a:txBody>
                  <a:tcPr/>
                </a:tc>
                <a:tc>
                  <a:txBody>
                    <a:bodyPr/>
                    <a:lstStyle/>
                    <a:p>
                      <a:r>
                        <a:rPr lang="en-US" dirty="0"/>
                        <a:t>WM</a:t>
                      </a:r>
                    </a:p>
                  </a:txBody>
                  <a:tcPr/>
                </a:tc>
                <a:tc>
                  <a:txBody>
                    <a:bodyPr/>
                    <a:lstStyle/>
                    <a:p>
                      <a:r>
                        <a:rPr lang="en-US" dirty="0"/>
                        <a:t>WL</a:t>
                      </a:r>
                    </a:p>
                  </a:txBody>
                  <a:tcPr/>
                </a:tc>
                <a:tc>
                  <a:txBody>
                    <a:bodyPr/>
                    <a:lstStyle/>
                    <a:p>
                      <a:r>
                        <a:rPr lang="en-US" dirty="0"/>
                        <a:t>WXL</a:t>
                      </a:r>
                    </a:p>
                  </a:txBody>
                  <a:tcPr/>
                </a:tc>
                <a:tc>
                  <a:txBody>
                    <a:bodyPr/>
                    <a:lstStyle/>
                    <a:p>
                      <a:r>
                        <a:rPr lang="en-US" dirty="0"/>
                        <a:t>W2XL</a:t>
                      </a:r>
                    </a:p>
                  </a:txBody>
                  <a:tcPr/>
                </a:tc>
                <a:extLst>
                  <a:ext uri="{0D108BD9-81ED-4DB2-BD59-A6C34878D82A}">
                    <a16:rowId xmlns:a16="http://schemas.microsoft.com/office/drawing/2014/main" val="3467800654"/>
                  </a:ext>
                </a:extLst>
              </a:tr>
              <a:tr h="370840">
                <a:tc>
                  <a:txBody>
                    <a:bodyPr/>
                    <a:lstStyle/>
                    <a:p>
                      <a:r>
                        <a:rPr lang="en-US" dirty="0"/>
                        <a:t>Before</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5</a:t>
                      </a:r>
                    </a:p>
                  </a:txBody>
                  <a:tcPr/>
                </a:tc>
                <a:tc>
                  <a:txBody>
                    <a:bodyPr/>
                    <a:lstStyle/>
                    <a:p>
                      <a:r>
                        <a:rPr lang="en-US" dirty="0"/>
                        <a:t>3</a:t>
                      </a:r>
                    </a:p>
                  </a:txBody>
                  <a:tcPr/>
                </a:tc>
                <a:tc>
                  <a:txBody>
                    <a:bodyPr/>
                    <a:lstStyle/>
                    <a:p>
                      <a:r>
                        <a:rPr lang="en-US" dirty="0"/>
                        <a:t>2</a:t>
                      </a:r>
                    </a:p>
                  </a:txBody>
                  <a:tcPr/>
                </a:tc>
                <a:tc>
                  <a:txBody>
                    <a:bodyPr/>
                    <a:lstStyle/>
                    <a:p>
                      <a:r>
                        <a:rPr lang="en-US" dirty="0"/>
                        <a:t>1</a:t>
                      </a:r>
                    </a:p>
                  </a:txBody>
                  <a:tcPr/>
                </a:tc>
                <a:tc>
                  <a:txBody>
                    <a:bodyPr/>
                    <a:lstStyle/>
                    <a:p>
                      <a:r>
                        <a:rPr lang="en-US" dirty="0"/>
                        <a:t>3</a:t>
                      </a:r>
                    </a:p>
                  </a:txBody>
                  <a:tcPr/>
                </a:tc>
                <a:tc>
                  <a:txBody>
                    <a:bodyPr/>
                    <a:lstStyle/>
                    <a:p>
                      <a:r>
                        <a:rPr lang="en-US" dirty="0"/>
                        <a:t>0</a:t>
                      </a:r>
                    </a:p>
                  </a:txBody>
                  <a:tcPr/>
                </a:tc>
                <a:tc>
                  <a:txBody>
                    <a:bodyPr/>
                    <a:lstStyle/>
                    <a:p>
                      <a:r>
                        <a:rPr lang="en-US" dirty="0"/>
                        <a:t>3</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623546673"/>
                  </a:ext>
                </a:extLst>
              </a:tr>
              <a:tr h="370840">
                <a:tc>
                  <a:txBody>
                    <a:bodyPr/>
                    <a:lstStyle/>
                    <a:p>
                      <a:r>
                        <a:rPr lang="en-US" dirty="0"/>
                        <a:t>Policy #3 Order</a:t>
                      </a:r>
                    </a:p>
                  </a:txBody>
                  <a:tcPr/>
                </a:tc>
                <a:tc>
                  <a:txBody>
                    <a:bodyPr/>
                    <a:lstStyle/>
                    <a:p>
                      <a:r>
                        <a:rPr lang="en-US" dirty="0"/>
                        <a:t>0</a:t>
                      </a:r>
                    </a:p>
                  </a:txBody>
                  <a:tcPr/>
                </a:tc>
                <a:tc>
                  <a:txBody>
                    <a:bodyPr/>
                    <a:lstStyle/>
                    <a:p>
                      <a:r>
                        <a:rPr lang="en-US" dirty="0"/>
                        <a:t>4</a:t>
                      </a:r>
                    </a:p>
                  </a:txBody>
                  <a:tcPr/>
                </a:tc>
                <a:tc>
                  <a:txBody>
                    <a:bodyPr/>
                    <a:lstStyle/>
                    <a:p>
                      <a:r>
                        <a:rPr lang="en-US" dirty="0"/>
                        <a:t>10</a:t>
                      </a:r>
                    </a:p>
                  </a:txBody>
                  <a:tcPr/>
                </a:tc>
                <a:tc>
                  <a:txBody>
                    <a:bodyPr/>
                    <a:lstStyle/>
                    <a:p>
                      <a:r>
                        <a:rPr lang="en-US" dirty="0"/>
                        <a:t>3</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dirty="0"/>
                        <a:t>2</a:t>
                      </a:r>
                    </a:p>
                  </a:txBody>
                  <a:tcPr/>
                </a:tc>
                <a:tc>
                  <a:txBody>
                    <a:bodyPr/>
                    <a:lstStyle/>
                    <a:p>
                      <a:r>
                        <a:rPr lang="en-US" dirty="0"/>
                        <a:t>4</a:t>
                      </a:r>
                    </a:p>
                  </a:txBody>
                  <a:tcPr/>
                </a:tc>
                <a:tc>
                  <a:txBody>
                    <a:bodyPr/>
                    <a:lstStyle/>
                    <a:p>
                      <a:r>
                        <a:rPr lang="en-US" dirty="0"/>
                        <a:t>3</a:t>
                      </a:r>
                    </a:p>
                  </a:txBody>
                  <a:tcPr/>
                </a:tc>
                <a:extLst>
                  <a:ext uri="{0D108BD9-81ED-4DB2-BD59-A6C34878D82A}">
                    <a16:rowId xmlns:a16="http://schemas.microsoft.com/office/drawing/2014/main" val="1011338913"/>
                  </a:ext>
                </a:extLst>
              </a:tr>
              <a:tr h="370840">
                <a:tc>
                  <a:txBody>
                    <a:bodyPr/>
                    <a:lstStyle/>
                    <a:p>
                      <a:r>
                        <a:rPr lang="en-US" dirty="0"/>
                        <a:t>After</a:t>
                      </a:r>
                    </a:p>
                  </a:txBody>
                  <a:tcPr/>
                </a:tc>
                <a:tc>
                  <a:txBody>
                    <a:bodyPr/>
                    <a:lstStyle/>
                    <a:p>
                      <a:r>
                        <a:rPr lang="en-US" dirty="0"/>
                        <a:t>1</a:t>
                      </a:r>
                    </a:p>
                  </a:txBody>
                  <a:tcPr/>
                </a:tc>
                <a:tc>
                  <a:txBody>
                    <a:bodyPr/>
                    <a:lstStyle/>
                    <a:p>
                      <a:r>
                        <a:rPr lang="en-US" dirty="0"/>
                        <a:t>3</a:t>
                      </a:r>
                    </a:p>
                  </a:txBody>
                  <a:tcPr/>
                </a:tc>
                <a:tc>
                  <a:txBody>
                    <a:bodyPr/>
                    <a:lstStyle/>
                    <a:p>
                      <a:r>
                        <a:rPr lang="en-US" dirty="0"/>
                        <a:t>9</a:t>
                      </a:r>
                    </a:p>
                  </a:txBody>
                  <a:tcPr/>
                </a:tc>
                <a:tc>
                  <a:txBody>
                    <a:bodyPr/>
                    <a:lstStyle/>
                    <a:p>
                      <a:r>
                        <a:rPr lang="en-US" dirty="0"/>
                        <a:t>8</a:t>
                      </a:r>
                    </a:p>
                  </a:txBody>
                  <a:tcPr/>
                </a:tc>
                <a:tc>
                  <a:txBody>
                    <a:bodyPr/>
                    <a:lstStyle/>
                    <a:p>
                      <a:r>
                        <a:rPr lang="en-US" dirty="0"/>
                        <a:t>4</a:t>
                      </a:r>
                    </a:p>
                  </a:txBody>
                  <a:tcPr/>
                </a:tc>
                <a:tc>
                  <a:txBody>
                    <a:bodyPr/>
                    <a:lstStyle/>
                    <a:p>
                      <a:r>
                        <a:rPr lang="en-US" dirty="0"/>
                        <a:t>3</a:t>
                      </a:r>
                    </a:p>
                  </a:txBody>
                  <a:tcPr/>
                </a:tc>
                <a:tc>
                  <a:txBody>
                    <a:bodyPr/>
                    <a:lstStyle/>
                    <a:p>
                      <a:r>
                        <a:rPr lang="en-US" dirty="0"/>
                        <a:t>2</a:t>
                      </a:r>
                    </a:p>
                  </a:txBody>
                  <a:tcPr/>
                </a:tc>
                <a:tc>
                  <a:txBody>
                    <a:bodyPr/>
                    <a:lstStyle/>
                    <a:p>
                      <a:r>
                        <a:rPr lang="en-US" dirty="0"/>
                        <a:t>3</a:t>
                      </a:r>
                    </a:p>
                  </a:txBody>
                  <a:tcPr/>
                </a:tc>
                <a:tc>
                  <a:txBody>
                    <a:bodyPr/>
                    <a:lstStyle/>
                    <a:p>
                      <a:r>
                        <a:rPr lang="en-US" dirty="0"/>
                        <a:t>6</a:t>
                      </a:r>
                    </a:p>
                  </a:txBody>
                  <a:tcPr/>
                </a:tc>
                <a:tc>
                  <a:txBody>
                    <a:bodyPr/>
                    <a:lstStyle/>
                    <a:p>
                      <a:r>
                        <a:rPr lang="en-US" dirty="0"/>
                        <a:t>5</a:t>
                      </a:r>
                    </a:p>
                  </a:txBody>
                  <a:tcPr/>
                </a:tc>
                <a:tc>
                  <a:txBody>
                    <a:bodyPr/>
                    <a:lstStyle/>
                    <a:p>
                      <a:r>
                        <a:rPr lang="en-US" dirty="0"/>
                        <a:t>4</a:t>
                      </a:r>
                    </a:p>
                  </a:txBody>
                  <a:tcPr/>
                </a:tc>
                <a:tc>
                  <a:txBody>
                    <a:bodyPr/>
                    <a:lstStyle/>
                    <a:p>
                      <a:r>
                        <a:rPr lang="en-US" dirty="0"/>
                        <a:t>3</a:t>
                      </a:r>
                    </a:p>
                  </a:txBody>
                  <a:tcPr/>
                </a:tc>
                <a:extLst>
                  <a:ext uri="{0D108BD9-81ED-4DB2-BD59-A6C34878D82A}">
                    <a16:rowId xmlns:a16="http://schemas.microsoft.com/office/drawing/2014/main" val="1775142156"/>
                  </a:ext>
                </a:extLst>
              </a:tr>
            </a:tbl>
          </a:graphicData>
        </a:graphic>
      </p:graphicFrame>
    </p:spTree>
    <p:extLst>
      <p:ext uri="{BB962C8B-B14F-4D97-AF65-F5344CB8AC3E}">
        <p14:creationId xmlns:p14="http://schemas.microsoft.com/office/powerpoint/2010/main" val="3707287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178310-F7C0-8D99-4E2C-62F6D8CDEF80}"/>
              </a:ext>
            </a:extLst>
          </p:cNvPr>
          <p:cNvSpPr/>
          <p:nvPr/>
        </p:nvSpPr>
        <p:spPr>
          <a:xfrm>
            <a:off x="9375820" y="5280338"/>
            <a:ext cx="2717442" cy="10560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9C8893-500C-6876-370A-A21BEF888FDE}"/>
              </a:ext>
            </a:extLst>
          </p:cNvPr>
          <p:cNvSpPr>
            <a:spLocks noGrp="1"/>
          </p:cNvSpPr>
          <p:nvPr>
            <p:ph type="title"/>
          </p:nvPr>
        </p:nvSpPr>
        <p:spPr/>
        <p:txBody>
          <a:bodyPr/>
          <a:lstStyle/>
          <a:p>
            <a:r>
              <a:rPr lang="en-US" dirty="0"/>
              <a:t>Inventory policy #4: brute-force tweaks</a:t>
            </a:r>
            <a:endParaRPr lang="en-US" dirty="0">
              <a:latin typeface="Roboto Mono" pitchFamily="2" charset="0"/>
              <a:ea typeface="Roboto Mono" pitchFamily="2" charset="0"/>
            </a:endParaRPr>
          </a:p>
        </p:txBody>
      </p:sp>
      <p:sp>
        <p:nvSpPr>
          <p:cNvPr id="5" name="Content Placeholder 4">
            <a:extLst>
              <a:ext uri="{FF2B5EF4-FFF2-40B4-BE49-F238E27FC236}">
                <a16:creationId xmlns:a16="http://schemas.microsoft.com/office/drawing/2014/main" id="{E4397532-5505-DC97-9787-B00A415611B8}"/>
              </a:ext>
            </a:extLst>
          </p:cNvPr>
          <p:cNvSpPr>
            <a:spLocks noGrp="1"/>
          </p:cNvSpPr>
          <p:nvPr>
            <p:ph idx="1"/>
          </p:nvPr>
        </p:nvSpPr>
        <p:spPr>
          <a:xfrm>
            <a:off x="838200" y="1700013"/>
            <a:ext cx="10515600" cy="2509088"/>
          </a:xfrm>
        </p:spPr>
        <p:txBody>
          <a:bodyPr>
            <a:normAutofit/>
          </a:bodyPr>
          <a:lstStyle/>
          <a:p>
            <a:r>
              <a:rPr lang="en-US" sz="2400" dirty="0"/>
              <a:t>Knock down the 13.3B choices to the few thousand within two edits of the solution to policy #3. No hard guarantee of a global optimum, but chances are decent.</a:t>
            </a:r>
          </a:p>
          <a:p>
            <a:r>
              <a:rPr lang="en-US" sz="2400" dirty="0"/>
              <a:t>Math level: Python data scientist feeling stressed out: NumPy shape management, making memory/CPU tradeoffs, thinking carefully about vectorization to get acceptable performance, etc.</a:t>
            </a:r>
          </a:p>
          <a:p>
            <a:endParaRPr lang="en-US" sz="2400" dirty="0"/>
          </a:p>
        </p:txBody>
      </p:sp>
      <p:graphicFrame>
        <p:nvGraphicFramePr>
          <p:cNvPr id="3" name="Table 5">
            <a:extLst>
              <a:ext uri="{FF2B5EF4-FFF2-40B4-BE49-F238E27FC236}">
                <a16:creationId xmlns:a16="http://schemas.microsoft.com/office/drawing/2014/main" id="{FEC75299-B627-11CC-8C01-D7B9FA23C32D}"/>
              </a:ext>
            </a:extLst>
          </p:cNvPr>
          <p:cNvGraphicFramePr>
            <a:graphicFrameLocks noGrp="1"/>
          </p:cNvGraphicFramePr>
          <p:nvPr>
            <p:extLst>
              <p:ext uri="{D42A27DB-BD31-4B8C-83A1-F6EECF244321}">
                <p14:modId xmlns:p14="http://schemas.microsoft.com/office/powerpoint/2010/main" val="971962846"/>
              </p:ext>
            </p:extLst>
          </p:nvPr>
        </p:nvGraphicFramePr>
        <p:xfrm>
          <a:off x="784001" y="4350770"/>
          <a:ext cx="10623998" cy="1483360"/>
        </p:xfrm>
        <a:graphic>
          <a:graphicData uri="http://schemas.openxmlformats.org/drawingml/2006/table">
            <a:tbl>
              <a:tblPr firstRow="1" bandRow="1">
                <a:tableStyleId>{5C22544A-7EE6-4342-B048-85BDC9FD1C3A}</a:tableStyleId>
              </a:tblPr>
              <a:tblGrid>
                <a:gridCol w="1664865">
                  <a:extLst>
                    <a:ext uri="{9D8B030D-6E8A-4147-A177-3AD203B41FA5}">
                      <a16:colId xmlns:a16="http://schemas.microsoft.com/office/drawing/2014/main" val="393079608"/>
                    </a:ext>
                  </a:extLst>
                </a:gridCol>
                <a:gridCol w="706669">
                  <a:extLst>
                    <a:ext uri="{9D8B030D-6E8A-4147-A177-3AD203B41FA5}">
                      <a16:colId xmlns:a16="http://schemas.microsoft.com/office/drawing/2014/main" val="123043089"/>
                    </a:ext>
                  </a:extLst>
                </a:gridCol>
                <a:gridCol w="574918">
                  <a:extLst>
                    <a:ext uri="{9D8B030D-6E8A-4147-A177-3AD203B41FA5}">
                      <a16:colId xmlns:a16="http://schemas.microsoft.com/office/drawing/2014/main" val="3733180695"/>
                    </a:ext>
                  </a:extLst>
                </a:gridCol>
                <a:gridCol w="646783">
                  <a:extLst>
                    <a:ext uri="{9D8B030D-6E8A-4147-A177-3AD203B41FA5}">
                      <a16:colId xmlns:a16="http://schemas.microsoft.com/office/drawing/2014/main" val="2701521360"/>
                    </a:ext>
                  </a:extLst>
                </a:gridCol>
                <a:gridCol w="598872">
                  <a:extLst>
                    <a:ext uri="{9D8B030D-6E8A-4147-A177-3AD203B41FA5}">
                      <a16:colId xmlns:a16="http://schemas.microsoft.com/office/drawing/2014/main" val="1581782662"/>
                    </a:ext>
                  </a:extLst>
                </a:gridCol>
                <a:gridCol w="806506">
                  <a:extLst>
                    <a:ext uri="{9D8B030D-6E8A-4147-A177-3AD203B41FA5}">
                      <a16:colId xmlns:a16="http://schemas.microsoft.com/office/drawing/2014/main" val="1771594825"/>
                    </a:ext>
                  </a:extLst>
                </a:gridCol>
                <a:gridCol w="850006">
                  <a:extLst>
                    <a:ext uri="{9D8B030D-6E8A-4147-A177-3AD203B41FA5}">
                      <a16:colId xmlns:a16="http://schemas.microsoft.com/office/drawing/2014/main" val="61166371"/>
                    </a:ext>
                  </a:extLst>
                </a:gridCol>
                <a:gridCol w="798490">
                  <a:extLst>
                    <a:ext uri="{9D8B030D-6E8A-4147-A177-3AD203B41FA5}">
                      <a16:colId xmlns:a16="http://schemas.microsoft.com/office/drawing/2014/main" val="2759707206"/>
                    </a:ext>
                  </a:extLst>
                </a:gridCol>
                <a:gridCol w="707965">
                  <a:extLst>
                    <a:ext uri="{9D8B030D-6E8A-4147-A177-3AD203B41FA5}">
                      <a16:colId xmlns:a16="http://schemas.microsoft.com/office/drawing/2014/main" val="3992879019"/>
                    </a:ext>
                  </a:extLst>
                </a:gridCol>
                <a:gridCol w="979167">
                  <a:extLst>
                    <a:ext uri="{9D8B030D-6E8A-4147-A177-3AD203B41FA5}">
                      <a16:colId xmlns:a16="http://schemas.microsoft.com/office/drawing/2014/main" val="3774813933"/>
                    </a:ext>
                  </a:extLst>
                </a:gridCol>
                <a:gridCol w="655295">
                  <a:extLst>
                    <a:ext uri="{9D8B030D-6E8A-4147-A177-3AD203B41FA5}">
                      <a16:colId xmlns:a16="http://schemas.microsoft.com/office/drawing/2014/main" val="3602743084"/>
                    </a:ext>
                  </a:extLst>
                </a:gridCol>
                <a:gridCol w="817231">
                  <a:extLst>
                    <a:ext uri="{9D8B030D-6E8A-4147-A177-3AD203B41FA5}">
                      <a16:colId xmlns:a16="http://schemas.microsoft.com/office/drawing/2014/main" val="241327685"/>
                    </a:ext>
                  </a:extLst>
                </a:gridCol>
                <a:gridCol w="817231">
                  <a:extLst>
                    <a:ext uri="{9D8B030D-6E8A-4147-A177-3AD203B41FA5}">
                      <a16:colId xmlns:a16="http://schemas.microsoft.com/office/drawing/2014/main" val="1133885"/>
                    </a:ext>
                  </a:extLst>
                </a:gridCol>
              </a:tblGrid>
              <a:tr h="370840">
                <a:tc>
                  <a:txBody>
                    <a:bodyPr/>
                    <a:lstStyle/>
                    <a:p>
                      <a:endParaRPr lang="en-US" dirty="0"/>
                    </a:p>
                  </a:txBody>
                  <a:tcPr/>
                </a:tc>
                <a:tc>
                  <a:txBody>
                    <a:bodyPr/>
                    <a:lstStyle/>
                    <a:p>
                      <a:r>
                        <a:rPr lang="en-US" dirty="0"/>
                        <a:t>MXS</a:t>
                      </a:r>
                    </a:p>
                  </a:txBody>
                  <a:tcPr/>
                </a:tc>
                <a:tc>
                  <a:txBody>
                    <a:bodyPr/>
                    <a:lstStyle/>
                    <a:p>
                      <a:r>
                        <a:rPr lang="en-US" dirty="0"/>
                        <a:t>MS</a:t>
                      </a:r>
                    </a:p>
                  </a:txBody>
                  <a:tcPr/>
                </a:tc>
                <a:tc>
                  <a:txBody>
                    <a:bodyPr/>
                    <a:lstStyle/>
                    <a:p>
                      <a:r>
                        <a:rPr lang="en-US" dirty="0"/>
                        <a:t>MM</a:t>
                      </a:r>
                    </a:p>
                  </a:txBody>
                  <a:tcPr/>
                </a:tc>
                <a:tc>
                  <a:txBody>
                    <a:bodyPr/>
                    <a:lstStyle/>
                    <a:p>
                      <a:r>
                        <a:rPr lang="en-US" dirty="0"/>
                        <a:t>ML</a:t>
                      </a:r>
                    </a:p>
                  </a:txBody>
                  <a:tcPr/>
                </a:tc>
                <a:tc>
                  <a:txBody>
                    <a:bodyPr/>
                    <a:lstStyle/>
                    <a:p>
                      <a:r>
                        <a:rPr lang="en-US" dirty="0"/>
                        <a:t>MXL</a:t>
                      </a:r>
                    </a:p>
                  </a:txBody>
                  <a:tcPr/>
                </a:tc>
                <a:tc>
                  <a:txBody>
                    <a:bodyPr/>
                    <a:lstStyle/>
                    <a:p>
                      <a:r>
                        <a:rPr lang="en-US" dirty="0"/>
                        <a:t>M2XL</a:t>
                      </a:r>
                    </a:p>
                  </a:txBody>
                  <a:tcPr/>
                </a:tc>
                <a:tc>
                  <a:txBody>
                    <a:bodyPr/>
                    <a:lstStyle/>
                    <a:p>
                      <a:r>
                        <a:rPr lang="en-US" dirty="0"/>
                        <a:t>M3XL</a:t>
                      </a:r>
                    </a:p>
                  </a:txBody>
                  <a:tcPr/>
                </a:tc>
                <a:tc>
                  <a:txBody>
                    <a:bodyPr/>
                    <a:lstStyle/>
                    <a:p>
                      <a:r>
                        <a:rPr lang="en-US" dirty="0"/>
                        <a:t>WS</a:t>
                      </a:r>
                    </a:p>
                  </a:txBody>
                  <a:tcPr/>
                </a:tc>
                <a:tc>
                  <a:txBody>
                    <a:bodyPr/>
                    <a:lstStyle/>
                    <a:p>
                      <a:r>
                        <a:rPr lang="en-US" dirty="0"/>
                        <a:t>WM</a:t>
                      </a:r>
                    </a:p>
                  </a:txBody>
                  <a:tcPr/>
                </a:tc>
                <a:tc>
                  <a:txBody>
                    <a:bodyPr/>
                    <a:lstStyle/>
                    <a:p>
                      <a:r>
                        <a:rPr lang="en-US" dirty="0"/>
                        <a:t>WL</a:t>
                      </a:r>
                    </a:p>
                  </a:txBody>
                  <a:tcPr/>
                </a:tc>
                <a:tc>
                  <a:txBody>
                    <a:bodyPr/>
                    <a:lstStyle/>
                    <a:p>
                      <a:r>
                        <a:rPr lang="en-US" dirty="0"/>
                        <a:t>WXL</a:t>
                      </a:r>
                    </a:p>
                  </a:txBody>
                  <a:tcPr/>
                </a:tc>
                <a:tc>
                  <a:txBody>
                    <a:bodyPr/>
                    <a:lstStyle/>
                    <a:p>
                      <a:r>
                        <a:rPr lang="en-US" dirty="0"/>
                        <a:t>W2XL</a:t>
                      </a:r>
                    </a:p>
                  </a:txBody>
                  <a:tcPr/>
                </a:tc>
                <a:extLst>
                  <a:ext uri="{0D108BD9-81ED-4DB2-BD59-A6C34878D82A}">
                    <a16:rowId xmlns:a16="http://schemas.microsoft.com/office/drawing/2014/main" val="3467800654"/>
                  </a:ext>
                </a:extLst>
              </a:tr>
              <a:tr h="370840">
                <a:tc>
                  <a:txBody>
                    <a:bodyPr/>
                    <a:lstStyle/>
                    <a:p>
                      <a:r>
                        <a:rPr lang="en-US" dirty="0"/>
                        <a:t>Before</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5</a:t>
                      </a:r>
                    </a:p>
                  </a:txBody>
                  <a:tcPr/>
                </a:tc>
                <a:tc>
                  <a:txBody>
                    <a:bodyPr/>
                    <a:lstStyle/>
                    <a:p>
                      <a:r>
                        <a:rPr lang="en-US" dirty="0"/>
                        <a:t>3</a:t>
                      </a:r>
                    </a:p>
                  </a:txBody>
                  <a:tcPr/>
                </a:tc>
                <a:tc>
                  <a:txBody>
                    <a:bodyPr/>
                    <a:lstStyle/>
                    <a:p>
                      <a:r>
                        <a:rPr lang="en-US" dirty="0"/>
                        <a:t>2</a:t>
                      </a:r>
                    </a:p>
                  </a:txBody>
                  <a:tcPr/>
                </a:tc>
                <a:tc>
                  <a:txBody>
                    <a:bodyPr/>
                    <a:lstStyle/>
                    <a:p>
                      <a:r>
                        <a:rPr lang="en-US" dirty="0"/>
                        <a:t>1</a:t>
                      </a:r>
                    </a:p>
                  </a:txBody>
                  <a:tcPr/>
                </a:tc>
                <a:tc>
                  <a:txBody>
                    <a:bodyPr/>
                    <a:lstStyle/>
                    <a:p>
                      <a:r>
                        <a:rPr lang="en-US" dirty="0"/>
                        <a:t>3</a:t>
                      </a:r>
                    </a:p>
                  </a:txBody>
                  <a:tcPr/>
                </a:tc>
                <a:tc>
                  <a:txBody>
                    <a:bodyPr/>
                    <a:lstStyle/>
                    <a:p>
                      <a:r>
                        <a:rPr lang="en-US" dirty="0"/>
                        <a:t>0</a:t>
                      </a:r>
                    </a:p>
                  </a:txBody>
                  <a:tcPr/>
                </a:tc>
                <a:tc>
                  <a:txBody>
                    <a:bodyPr/>
                    <a:lstStyle/>
                    <a:p>
                      <a:r>
                        <a:rPr lang="en-US" dirty="0"/>
                        <a:t>3</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623546673"/>
                  </a:ext>
                </a:extLst>
              </a:tr>
              <a:tr h="370840">
                <a:tc>
                  <a:txBody>
                    <a:bodyPr/>
                    <a:lstStyle/>
                    <a:p>
                      <a:r>
                        <a:rPr lang="en-US" dirty="0"/>
                        <a:t>Policy #4 Order</a:t>
                      </a:r>
                    </a:p>
                  </a:txBody>
                  <a:tcPr/>
                </a:tc>
                <a:tc>
                  <a:txBody>
                    <a:bodyPr/>
                    <a:lstStyle/>
                    <a:p>
                      <a:r>
                        <a:rPr lang="en-US" dirty="0"/>
                        <a:t>1</a:t>
                      </a:r>
                    </a:p>
                  </a:txBody>
                  <a:tcPr/>
                </a:tc>
                <a:tc>
                  <a:txBody>
                    <a:bodyPr/>
                    <a:lstStyle/>
                    <a:p>
                      <a:r>
                        <a:rPr lang="en-US" dirty="0"/>
                        <a:t>4</a:t>
                      </a:r>
                    </a:p>
                  </a:txBody>
                  <a:tcPr/>
                </a:tc>
                <a:tc>
                  <a:txBody>
                    <a:bodyPr/>
                    <a:lstStyle/>
                    <a:p>
                      <a:r>
                        <a:rPr lang="en-US" dirty="0"/>
                        <a:t>9</a:t>
                      </a:r>
                    </a:p>
                  </a:txBody>
                  <a:tcPr/>
                </a:tc>
                <a:tc>
                  <a:txBody>
                    <a:bodyPr/>
                    <a:lstStyle/>
                    <a:p>
                      <a:r>
                        <a:rPr lang="en-US" dirty="0"/>
                        <a:t>2</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6</a:t>
                      </a:r>
                    </a:p>
                  </a:txBody>
                  <a:tcPr/>
                </a:tc>
                <a:tc>
                  <a:txBody>
                    <a:bodyPr/>
                    <a:lstStyle/>
                    <a:p>
                      <a:r>
                        <a:rPr lang="en-US" dirty="0"/>
                        <a:t>2</a:t>
                      </a:r>
                    </a:p>
                  </a:txBody>
                  <a:tcPr/>
                </a:tc>
                <a:tc>
                  <a:txBody>
                    <a:bodyPr/>
                    <a:lstStyle/>
                    <a:p>
                      <a:r>
                        <a:rPr lang="en-US" dirty="0"/>
                        <a:t>5</a:t>
                      </a:r>
                    </a:p>
                  </a:txBody>
                  <a:tcPr/>
                </a:tc>
                <a:tc>
                  <a:txBody>
                    <a:bodyPr/>
                    <a:lstStyle/>
                    <a:p>
                      <a:r>
                        <a:rPr lang="en-US" dirty="0"/>
                        <a:t>3</a:t>
                      </a:r>
                    </a:p>
                  </a:txBody>
                  <a:tcPr/>
                </a:tc>
                <a:extLst>
                  <a:ext uri="{0D108BD9-81ED-4DB2-BD59-A6C34878D82A}">
                    <a16:rowId xmlns:a16="http://schemas.microsoft.com/office/drawing/2014/main" val="1011338913"/>
                  </a:ext>
                </a:extLst>
              </a:tr>
              <a:tr h="370840">
                <a:tc>
                  <a:txBody>
                    <a:bodyPr/>
                    <a:lstStyle/>
                    <a:p>
                      <a:r>
                        <a:rPr lang="en-US" dirty="0"/>
                        <a:t>After</a:t>
                      </a:r>
                    </a:p>
                  </a:txBody>
                  <a:tcPr/>
                </a:tc>
                <a:tc>
                  <a:txBody>
                    <a:bodyPr/>
                    <a:lstStyle/>
                    <a:p>
                      <a:r>
                        <a:rPr lang="en-US" dirty="0"/>
                        <a:t>2</a:t>
                      </a:r>
                    </a:p>
                  </a:txBody>
                  <a:tcPr/>
                </a:tc>
                <a:tc>
                  <a:txBody>
                    <a:bodyPr/>
                    <a:lstStyle/>
                    <a:p>
                      <a:r>
                        <a:rPr lang="en-US" dirty="0"/>
                        <a:t>3</a:t>
                      </a:r>
                    </a:p>
                  </a:txBody>
                  <a:tcPr/>
                </a:tc>
                <a:tc>
                  <a:txBody>
                    <a:bodyPr/>
                    <a:lstStyle/>
                    <a:p>
                      <a:r>
                        <a:rPr lang="en-US" dirty="0"/>
                        <a:t>8</a:t>
                      </a:r>
                    </a:p>
                  </a:txBody>
                  <a:tcPr/>
                </a:tc>
                <a:tc>
                  <a:txBody>
                    <a:bodyPr/>
                    <a:lstStyle/>
                    <a:p>
                      <a:r>
                        <a:rPr lang="en-US" dirty="0"/>
                        <a:t>7</a:t>
                      </a:r>
                    </a:p>
                  </a:txBody>
                  <a:tcPr/>
                </a:tc>
                <a:tc>
                  <a:txBody>
                    <a:bodyPr/>
                    <a:lstStyle/>
                    <a:p>
                      <a:r>
                        <a:rPr lang="en-US" dirty="0"/>
                        <a:t>4</a:t>
                      </a:r>
                    </a:p>
                  </a:txBody>
                  <a:tcPr/>
                </a:tc>
                <a:tc>
                  <a:txBody>
                    <a:bodyPr/>
                    <a:lstStyle/>
                    <a:p>
                      <a:r>
                        <a:rPr lang="en-US" dirty="0"/>
                        <a:t>3</a:t>
                      </a:r>
                    </a:p>
                  </a:txBody>
                  <a:tcPr/>
                </a:tc>
                <a:tc>
                  <a:txBody>
                    <a:bodyPr/>
                    <a:lstStyle/>
                    <a:p>
                      <a:r>
                        <a:rPr lang="en-US" dirty="0"/>
                        <a:t>2</a:t>
                      </a:r>
                    </a:p>
                  </a:txBody>
                  <a:tcPr/>
                </a:tc>
                <a:tc>
                  <a:txBody>
                    <a:bodyPr/>
                    <a:lstStyle/>
                    <a:p>
                      <a:r>
                        <a:rPr lang="en-US" dirty="0"/>
                        <a:t>3</a:t>
                      </a:r>
                    </a:p>
                  </a:txBody>
                  <a:tcPr/>
                </a:tc>
                <a:tc>
                  <a:txBody>
                    <a:bodyPr/>
                    <a:lstStyle/>
                    <a:p>
                      <a:r>
                        <a:rPr lang="en-US" dirty="0"/>
                        <a:t>6</a:t>
                      </a:r>
                    </a:p>
                  </a:txBody>
                  <a:tcPr/>
                </a:tc>
                <a:tc>
                  <a:txBody>
                    <a:bodyPr/>
                    <a:lstStyle/>
                    <a:p>
                      <a:r>
                        <a:rPr lang="en-US" dirty="0"/>
                        <a:t>5</a:t>
                      </a:r>
                    </a:p>
                  </a:txBody>
                  <a:tcPr/>
                </a:tc>
                <a:tc>
                  <a:txBody>
                    <a:bodyPr/>
                    <a:lstStyle/>
                    <a:p>
                      <a:r>
                        <a:rPr lang="en-US" dirty="0"/>
                        <a:t>5</a:t>
                      </a:r>
                    </a:p>
                  </a:txBody>
                  <a:tcPr/>
                </a:tc>
                <a:tc>
                  <a:txBody>
                    <a:bodyPr/>
                    <a:lstStyle/>
                    <a:p>
                      <a:r>
                        <a:rPr lang="en-US" dirty="0"/>
                        <a:t>3</a:t>
                      </a:r>
                    </a:p>
                  </a:txBody>
                  <a:tcPr/>
                </a:tc>
                <a:extLst>
                  <a:ext uri="{0D108BD9-81ED-4DB2-BD59-A6C34878D82A}">
                    <a16:rowId xmlns:a16="http://schemas.microsoft.com/office/drawing/2014/main" val="1775142156"/>
                  </a:ext>
                </a:extLst>
              </a:tr>
            </a:tbl>
          </a:graphicData>
        </a:graphic>
      </p:graphicFrame>
    </p:spTree>
    <p:extLst>
      <p:ext uri="{BB962C8B-B14F-4D97-AF65-F5344CB8AC3E}">
        <p14:creationId xmlns:p14="http://schemas.microsoft.com/office/powerpoint/2010/main" val="2462551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0682A-4A1D-8E67-2728-264E47FF8021}"/>
              </a:ext>
            </a:extLst>
          </p:cNvPr>
          <p:cNvSpPr>
            <a:spLocks noGrp="1"/>
          </p:cNvSpPr>
          <p:nvPr>
            <p:ph type="title"/>
          </p:nvPr>
        </p:nvSpPr>
        <p:spPr/>
        <p:txBody>
          <a:bodyPr/>
          <a:lstStyle/>
          <a:p>
            <a:r>
              <a:rPr lang="en-US" dirty="0"/>
              <a:t>Discrete optimization is hard! (NP-Hard!)</a:t>
            </a:r>
          </a:p>
        </p:txBody>
      </p:sp>
      <p:pic>
        <p:nvPicPr>
          <p:cNvPr id="7" name="Content Placeholder 6">
            <a:extLst>
              <a:ext uri="{FF2B5EF4-FFF2-40B4-BE49-F238E27FC236}">
                <a16:creationId xmlns:a16="http://schemas.microsoft.com/office/drawing/2014/main" id="{0B422889-BFC3-480F-BF05-FC8D7481230B}"/>
              </a:ext>
            </a:extLst>
          </p:cNvPr>
          <p:cNvPicPr>
            <a:picLocks noGrp="1" noChangeAspect="1"/>
          </p:cNvPicPr>
          <p:nvPr>
            <p:ph idx="1"/>
          </p:nvPr>
        </p:nvPicPr>
        <p:blipFill>
          <a:blip r:embed="rId2"/>
          <a:stretch>
            <a:fillRect/>
          </a:stretch>
        </p:blipFill>
        <p:spPr>
          <a:xfrm>
            <a:off x="2360591" y="3931541"/>
            <a:ext cx="6900094" cy="2241656"/>
          </a:xfrm>
          <a:prstGeom prst="rect">
            <a:avLst/>
          </a:prstGeom>
        </p:spPr>
      </p:pic>
      <p:pic>
        <p:nvPicPr>
          <p:cNvPr id="6" name="Picture 5">
            <a:extLst>
              <a:ext uri="{FF2B5EF4-FFF2-40B4-BE49-F238E27FC236}">
                <a16:creationId xmlns:a16="http://schemas.microsoft.com/office/drawing/2014/main" id="{D82E04AC-89CF-A4CC-9968-28D44CA0DC73}"/>
              </a:ext>
            </a:extLst>
          </p:cNvPr>
          <p:cNvPicPr>
            <a:picLocks noChangeAspect="1"/>
          </p:cNvPicPr>
          <p:nvPr/>
        </p:nvPicPr>
        <p:blipFill>
          <a:blip r:embed="rId3"/>
          <a:stretch>
            <a:fillRect/>
          </a:stretch>
        </p:blipFill>
        <p:spPr>
          <a:xfrm>
            <a:off x="2360591" y="1431743"/>
            <a:ext cx="6900094" cy="2318285"/>
          </a:xfrm>
          <a:prstGeom prst="rect">
            <a:avLst/>
          </a:prstGeom>
        </p:spPr>
      </p:pic>
      <p:sp>
        <p:nvSpPr>
          <p:cNvPr id="8" name="TextBox 7">
            <a:extLst>
              <a:ext uri="{FF2B5EF4-FFF2-40B4-BE49-F238E27FC236}">
                <a16:creationId xmlns:a16="http://schemas.microsoft.com/office/drawing/2014/main" id="{E9433267-9917-B699-1EF1-2102D5D58CC2}"/>
              </a:ext>
            </a:extLst>
          </p:cNvPr>
          <p:cNvSpPr txBox="1"/>
          <p:nvPr/>
        </p:nvSpPr>
        <p:spPr>
          <a:xfrm>
            <a:off x="4308907" y="2218944"/>
            <a:ext cx="1787093" cy="830997"/>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rPr>
              <a:t>Policy #3:</a:t>
            </a:r>
          </a:p>
          <a:p>
            <a:r>
              <a:rPr lang="en-US" sz="2400" dirty="0">
                <a:latin typeface="Roboto" panose="02000000000000000000" pitchFamily="2" charset="0"/>
                <a:ea typeface="Roboto" panose="02000000000000000000" pitchFamily="2" charset="0"/>
              </a:rPr>
              <a:t>6.56 s</a:t>
            </a:r>
          </a:p>
        </p:txBody>
      </p:sp>
      <p:cxnSp>
        <p:nvCxnSpPr>
          <p:cNvPr id="10" name="Straight Arrow Connector 9">
            <a:extLst>
              <a:ext uri="{FF2B5EF4-FFF2-40B4-BE49-F238E27FC236}">
                <a16:creationId xmlns:a16="http://schemas.microsoft.com/office/drawing/2014/main" id="{F39173E4-8A27-70FA-C406-B8321A9885C9}"/>
              </a:ext>
            </a:extLst>
          </p:cNvPr>
          <p:cNvCxnSpPr>
            <a:cxnSpLocks/>
          </p:cNvCxnSpPr>
          <p:nvPr/>
        </p:nvCxnSpPr>
        <p:spPr>
          <a:xfrm>
            <a:off x="5589431" y="2757306"/>
            <a:ext cx="991673" cy="7491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389F2163-3069-EC5C-0E8F-3646A81C711C}"/>
              </a:ext>
            </a:extLst>
          </p:cNvPr>
          <p:cNvSpPr txBox="1"/>
          <p:nvPr/>
        </p:nvSpPr>
        <p:spPr>
          <a:xfrm>
            <a:off x="4308907" y="4636870"/>
            <a:ext cx="1787093" cy="830997"/>
          </a:xfrm>
          <a:prstGeom prst="rect">
            <a:avLst/>
          </a:prstGeom>
          <a:noFill/>
        </p:spPr>
        <p:txBody>
          <a:bodyPr wrap="square" rtlCol="0">
            <a:spAutoFit/>
          </a:bodyPr>
          <a:lstStyle/>
          <a:p>
            <a:r>
              <a:rPr lang="en-US" sz="2400" dirty="0">
                <a:latin typeface="Roboto" panose="02000000000000000000" pitchFamily="2" charset="0"/>
                <a:ea typeface="Roboto" panose="02000000000000000000" pitchFamily="2" charset="0"/>
              </a:rPr>
              <a:t>Policy #4:</a:t>
            </a:r>
          </a:p>
          <a:p>
            <a:r>
              <a:rPr lang="en-US" sz="2400" dirty="0">
                <a:latin typeface="Roboto" panose="02000000000000000000" pitchFamily="2" charset="0"/>
                <a:ea typeface="Roboto" panose="02000000000000000000" pitchFamily="2" charset="0"/>
              </a:rPr>
              <a:t>234.16 s</a:t>
            </a:r>
          </a:p>
        </p:txBody>
      </p:sp>
      <p:cxnSp>
        <p:nvCxnSpPr>
          <p:cNvPr id="15" name="Straight Arrow Connector 14">
            <a:extLst>
              <a:ext uri="{FF2B5EF4-FFF2-40B4-BE49-F238E27FC236}">
                <a16:creationId xmlns:a16="http://schemas.microsoft.com/office/drawing/2014/main" id="{EEBD1199-F2BA-87F8-D34B-BAB5BF8461AF}"/>
              </a:ext>
            </a:extLst>
          </p:cNvPr>
          <p:cNvCxnSpPr>
            <a:cxnSpLocks/>
          </p:cNvCxnSpPr>
          <p:nvPr/>
        </p:nvCxnSpPr>
        <p:spPr>
          <a:xfrm>
            <a:off x="5705341" y="5318975"/>
            <a:ext cx="721217" cy="618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89640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0682A-4A1D-8E67-2728-264E47FF8021}"/>
              </a:ext>
            </a:extLst>
          </p:cNvPr>
          <p:cNvSpPr>
            <a:spLocks noGrp="1"/>
          </p:cNvSpPr>
          <p:nvPr>
            <p:ph type="title"/>
          </p:nvPr>
        </p:nvSpPr>
        <p:spPr/>
        <p:txBody>
          <a:bodyPr/>
          <a:lstStyle/>
          <a:p>
            <a:r>
              <a:rPr lang="en-US" dirty="0"/>
              <a:t>But it helps!</a:t>
            </a:r>
          </a:p>
        </p:txBody>
      </p:sp>
      <p:pic>
        <p:nvPicPr>
          <p:cNvPr id="9" name="Content Placeholder 8">
            <a:extLst>
              <a:ext uri="{FF2B5EF4-FFF2-40B4-BE49-F238E27FC236}">
                <a16:creationId xmlns:a16="http://schemas.microsoft.com/office/drawing/2014/main" id="{54E089D5-7EDA-E230-16D9-1A3DD00F7B3D}"/>
              </a:ext>
            </a:extLst>
          </p:cNvPr>
          <p:cNvPicPr>
            <a:picLocks noGrp="1" noChangeAspect="1"/>
          </p:cNvPicPr>
          <p:nvPr>
            <p:ph idx="1"/>
          </p:nvPr>
        </p:nvPicPr>
        <p:blipFill>
          <a:blip r:embed="rId2"/>
          <a:stretch>
            <a:fillRect/>
          </a:stretch>
        </p:blipFill>
        <p:spPr>
          <a:xfrm>
            <a:off x="838200" y="1536435"/>
            <a:ext cx="10515600" cy="3785129"/>
          </a:xfrm>
        </p:spPr>
      </p:pic>
    </p:spTree>
    <p:extLst>
      <p:ext uri="{BB962C8B-B14F-4D97-AF65-F5344CB8AC3E}">
        <p14:creationId xmlns:p14="http://schemas.microsoft.com/office/powerpoint/2010/main" val="2271901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0F963-A2DA-54E3-4DFE-D6DFE599B04C}"/>
              </a:ext>
            </a:extLst>
          </p:cNvPr>
          <p:cNvSpPr>
            <a:spLocks noGrp="1"/>
          </p:cNvSpPr>
          <p:nvPr>
            <p:ph type="title"/>
          </p:nvPr>
        </p:nvSpPr>
        <p:spPr/>
        <p:txBody>
          <a:bodyPr/>
          <a:lstStyle/>
          <a:p>
            <a:r>
              <a:rPr lang="en-US" dirty="0"/>
              <a:t>Future work: hierarchical models in </a:t>
            </a:r>
            <a:r>
              <a:rPr lang="en-US" dirty="0" err="1">
                <a:latin typeface="Roboto Mono" pitchFamily="2" charset="0"/>
                <a:ea typeface="Roboto Mono" pitchFamily="2" charset="0"/>
              </a:rPr>
              <a:t>PyMC</a:t>
            </a:r>
            <a:endParaRPr lang="en-US" dirty="0">
              <a:latin typeface="Roboto Mono" pitchFamily="2" charset="0"/>
              <a:ea typeface="Roboto Mono" pitchFamily="2" charset="0"/>
            </a:endParaRPr>
          </a:p>
        </p:txBody>
      </p:sp>
      <p:sp>
        <p:nvSpPr>
          <p:cNvPr id="3" name="Content Placeholder 2">
            <a:extLst>
              <a:ext uri="{FF2B5EF4-FFF2-40B4-BE49-F238E27FC236}">
                <a16:creationId xmlns:a16="http://schemas.microsoft.com/office/drawing/2014/main" id="{C0432335-C621-F8C6-AC98-71381DDE32A7}"/>
              </a:ext>
            </a:extLst>
          </p:cNvPr>
          <p:cNvSpPr>
            <a:spLocks noGrp="1"/>
          </p:cNvSpPr>
          <p:nvPr>
            <p:ph idx="1"/>
          </p:nvPr>
        </p:nvSpPr>
        <p:spPr>
          <a:xfrm>
            <a:off x="838200" y="2611238"/>
            <a:ext cx="10515600" cy="3313045"/>
          </a:xfrm>
        </p:spPr>
        <p:txBody>
          <a:bodyPr>
            <a:normAutofit/>
          </a:bodyPr>
          <a:lstStyle/>
          <a:p>
            <a:pPr marL="0" indent="0">
              <a:buNone/>
            </a:pPr>
            <a:r>
              <a:rPr lang="en-US" sz="2400" dirty="0"/>
              <a:t>The Dirichlet distribution treats all 12 sizes on an equal footing, but that isn’t quite right:</a:t>
            </a:r>
          </a:p>
          <a:p>
            <a:r>
              <a:rPr lang="en-US" sz="2400" dirty="0"/>
              <a:t>If we see few women’s M and women’s L orders, that says something about the gender ratio in our population</a:t>
            </a:r>
          </a:p>
          <a:p>
            <a:r>
              <a:rPr lang="en-US" sz="2400" dirty="0"/>
              <a:t>That should influence how many women’s S and women’s XXL orders we’d expect, even if we’ve never seen one</a:t>
            </a:r>
          </a:p>
          <a:p>
            <a:r>
              <a:rPr lang="en-US" sz="2400" dirty="0"/>
              <a:t>The posterior for this “hierarchical model” requires sophisticated numerical (Hamiltonian Monte Carlo) algorithms</a:t>
            </a:r>
          </a:p>
        </p:txBody>
      </p:sp>
      <p:pic>
        <p:nvPicPr>
          <p:cNvPr id="5" name="Picture 4">
            <a:extLst>
              <a:ext uri="{FF2B5EF4-FFF2-40B4-BE49-F238E27FC236}">
                <a16:creationId xmlns:a16="http://schemas.microsoft.com/office/drawing/2014/main" id="{A968C0E4-5EE2-43E7-2E03-D1EEA83A625F}"/>
              </a:ext>
            </a:extLst>
          </p:cNvPr>
          <p:cNvPicPr>
            <a:picLocks noChangeAspect="1"/>
          </p:cNvPicPr>
          <p:nvPr/>
        </p:nvPicPr>
        <p:blipFill>
          <a:blip r:embed="rId2"/>
          <a:stretch>
            <a:fillRect/>
          </a:stretch>
        </p:blipFill>
        <p:spPr>
          <a:xfrm>
            <a:off x="5053155" y="1497503"/>
            <a:ext cx="2085690" cy="851302"/>
          </a:xfrm>
          <a:prstGeom prst="rect">
            <a:avLst/>
          </a:prstGeom>
        </p:spPr>
      </p:pic>
    </p:spTree>
    <p:extLst>
      <p:ext uri="{BB962C8B-B14F-4D97-AF65-F5344CB8AC3E}">
        <p14:creationId xmlns:p14="http://schemas.microsoft.com/office/powerpoint/2010/main" val="3984782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E1770-70D9-1C0B-8739-70CEA498B2A9}"/>
              </a:ext>
            </a:extLst>
          </p:cNvPr>
          <p:cNvSpPr>
            <a:spLocks noGrp="1"/>
          </p:cNvSpPr>
          <p:nvPr>
            <p:ph type="title"/>
          </p:nvPr>
        </p:nvSpPr>
        <p:spPr/>
        <p:txBody>
          <a:bodyPr/>
          <a:lstStyle/>
          <a:p>
            <a:r>
              <a:rPr lang="en-US" dirty="0"/>
              <a:t>Future work: integer programming in </a:t>
            </a:r>
            <a:r>
              <a:rPr lang="en-US" dirty="0">
                <a:latin typeface="Roboto Mono" pitchFamily="2" charset="0"/>
                <a:ea typeface="Roboto Mono" pitchFamily="2" charset="0"/>
              </a:rPr>
              <a:t>python-</a:t>
            </a:r>
            <a:r>
              <a:rPr lang="en-US" dirty="0" err="1">
                <a:latin typeface="Roboto Mono" pitchFamily="2" charset="0"/>
                <a:ea typeface="Roboto Mono" pitchFamily="2" charset="0"/>
              </a:rPr>
              <a:t>mip</a:t>
            </a:r>
            <a:endParaRPr lang="en-US" dirty="0">
              <a:latin typeface="Roboto Mono" pitchFamily="2" charset="0"/>
              <a:ea typeface="Roboto Mono" pitchFamily="2" charset="0"/>
            </a:endParaRPr>
          </a:p>
        </p:txBody>
      </p:sp>
      <p:sp>
        <p:nvSpPr>
          <p:cNvPr id="3" name="Content Placeholder 2">
            <a:extLst>
              <a:ext uri="{FF2B5EF4-FFF2-40B4-BE49-F238E27FC236}">
                <a16:creationId xmlns:a16="http://schemas.microsoft.com/office/drawing/2014/main" id="{389CE868-2726-3F4B-C9C7-B3638D6FD6D8}"/>
              </a:ext>
            </a:extLst>
          </p:cNvPr>
          <p:cNvSpPr>
            <a:spLocks noGrp="1"/>
          </p:cNvSpPr>
          <p:nvPr>
            <p:ph idx="1"/>
          </p:nvPr>
        </p:nvSpPr>
        <p:spPr>
          <a:xfrm>
            <a:off x="838200" y="2949263"/>
            <a:ext cx="10515600" cy="2833352"/>
          </a:xfrm>
        </p:spPr>
        <p:txBody>
          <a:bodyPr>
            <a:normAutofit/>
          </a:bodyPr>
          <a:lstStyle/>
          <a:p>
            <a:r>
              <a:rPr lang="en-US" sz="2400" dirty="0"/>
              <a:t>Integer programming is like linear programming, but constraining variables and constraints to be integers (which makes everything much worse).</a:t>
            </a:r>
          </a:p>
          <a:p>
            <a:r>
              <a:rPr lang="en-US" sz="2400" dirty="0"/>
              <a:t>Still working on an NP-Hard problem, so it will never be trivially fast - but there’s a whole field around re-writing optimization problems in standard forms and developing engines that are as efficient as possible.</a:t>
            </a:r>
          </a:p>
          <a:p>
            <a:r>
              <a:rPr lang="en-US" sz="2400" dirty="0"/>
              <a:t>Not clear to me yet: Can the Bayesian posterior reasonably be expressed within an integer program? </a:t>
            </a:r>
          </a:p>
        </p:txBody>
      </p:sp>
      <p:pic>
        <p:nvPicPr>
          <p:cNvPr id="4" name="Picture 3">
            <a:extLst>
              <a:ext uri="{FF2B5EF4-FFF2-40B4-BE49-F238E27FC236}">
                <a16:creationId xmlns:a16="http://schemas.microsoft.com/office/drawing/2014/main" id="{C2A43B2B-B26B-F042-C693-BA7E2FFC00CE}"/>
              </a:ext>
            </a:extLst>
          </p:cNvPr>
          <p:cNvPicPr>
            <a:picLocks noChangeAspect="1"/>
          </p:cNvPicPr>
          <p:nvPr/>
        </p:nvPicPr>
        <p:blipFill>
          <a:blip r:embed="rId2"/>
          <a:stretch>
            <a:fillRect/>
          </a:stretch>
        </p:blipFill>
        <p:spPr>
          <a:xfrm>
            <a:off x="4432300" y="1986905"/>
            <a:ext cx="3327400" cy="533400"/>
          </a:xfrm>
          <a:prstGeom prst="rect">
            <a:avLst/>
          </a:prstGeom>
        </p:spPr>
      </p:pic>
    </p:spTree>
    <p:extLst>
      <p:ext uri="{BB962C8B-B14F-4D97-AF65-F5344CB8AC3E}">
        <p14:creationId xmlns:p14="http://schemas.microsoft.com/office/powerpoint/2010/main" val="4201802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64993-8D32-39AC-0EC3-EDF503D54B27}"/>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Thanks!</a:t>
            </a:r>
          </a:p>
        </p:txBody>
      </p:sp>
      <p:sp>
        <p:nvSpPr>
          <p:cNvPr id="3" name="Content Placeholder 2">
            <a:extLst>
              <a:ext uri="{FF2B5EF4-FFF2-40B4-BE49-F238E27FC236}">
                <a16:creationId xmlns:a16="http://schemas.microsoft.com/office/drawing/2014/main" id="{AE79AD4C-60C5-DA50-2CC4-C39432003E79}"/>
              </a:ext>
            </a:extLst>
          </p:cNvPr>
          <p:cNvSpPr>
            <a:spLocks noGrp="1"/>
          </p:cNvSpPr>
          <p:nvPr>
            <p:ph idx="1"/>
          </p:nvPr>
        </p:nvSpPr>
        <p:spPr>
          <a:xfrm>
            <a:off x="838200" y="1582735"/>
            <a:ext cx="10515600" cy="4375150"/>
          </a:xfrm>
        </p:spPr>
        <p:txBody>
          <a:bodyPr>
            <a:normAutofit/>
          </a:bodyPr>
          <a:lstStyle/>
          <a:p>
            <a:pPr marL="0" indent="0">
              <a:buNone/>
            </a:pPr>
            <a:r>
              <a:rPr lang="en-US" sz="2400" dirty="0">
                <a:latin typeface="Roboto" panose="02000000000000000000" pitchFamily="2" charset="0"/>
                <a:ea typeface="Roboto" panose="02000000000000000000" pitchFamily="2" charset="0"/>
              </a:rPr>
              <a:t>Get in touch</a:t>
            </a:r>
          </a:p>
          <a:p>
            <a:pPr marL="0" indent="0">
              <a:buNone/>
            </a:pPr>
            <a:r>
              <a:rPr lang="en-US" sz="2400" dirty="0"/>
              <a:t>	@</a:t>
            </a:r>
            <a:r>
              <a:rPr lang="en-US" sz="2400" dirty="0" err="1"/>
              <a:t>rs_datascience</a:t>
            </a:r>
            <a:endParaRPr lang="en-US" sz="2400" dirty="0"/>
          </a:p>
          <a:p>
            <a:pPr marL="0" indent="0">
              <a:buNone/>
            </a:pPr>
            <a:r>
              <a:rPr lang="en-US" sz="2400" dirty="0"/>
              <a:t>	</a:t>
            </a:r>
            <a:r>
              <a:rPr lang="en-US" sz="2400" dirty="0">
                <a:hlinkClick r:id="rId2"/>
              </a:rPr>
              <a:t>https://linkedin.com/in/ramanshah</a:t>
            </a:r>
            <a:endParaRPr lang="en-US" sz="2400" dirty="0"/>
          </a:p>
          <a:p>
            <a:pPr marL="0" indent="0">
              <a:buNone/>
            </a:pPr>
            <a:endParaRPr lang="en-US" sz="2400" dirty="0"/>
          </a:p>
          <a:p>
            <a:pPr marL="0" indent="0">
              <a:buNone/>
            </a:pPr>
            <a:r>
              <a:rPr lang="en-US" sz="2400" dirty="0">
                <a:latin typeface="Roboto" panose="02000000000000000000" pitchFamily="2" charset="0"/>
                <a:ea typeface="Roboto" panose="02000000000000000000" pitchFamily="2" charset="0"/>
              </a:rPr>
              <a:t>Review the project repo</a:t>
            </a:r>
          </a:p>
          <a:p>
            <a:pPr marL="0" indent="0">
              <a:buNone/>
            </a:pPr>
            <a:r>
              <a:rPr lang="en-US" sz="2400" dirty="0">
                <a:latin typeface="Roboto Medium" panose="02000000000000000000" pitchFamily="2" charset="0"/>
                <a:ea typeface="Roboto Medium" panose="02000000000000000000" pitchFamily="2" charset="0"/>
              </a:rPr>
              <a:t>       </a:t>
            </a:r>
            <a:r>
              <a:rPr lang="en-US" sz="2400" dirty="0">
                <a:hlinkClick r:id="rId3"/>
              </a:rPr>
              <a:t>https://github.com/ramanshahdatascience/tshirts</a:t>
            </a:r>
            <a:endParaRPr lang="en-US" sz="2400" dirty="0"/>
          </a:p>
          <a:p>
            <a:pPr marL="0" indent="0">
              <a:buNone/>
            </a:pPr>
            <a:endParaRPr lang="en-US" sz="2400" dirty="0"/>
          </a:p>
          <a:p>
            <a:pPr marL="0" indent="0">
              <a:buNone/>
            </a:pPr>
            <a:r>
              <a:rPr lang="en-US" sz="2400" dirty="0">
                <a:latin typeface="Roboto" panose="02000000000000000000" pitchFamily="2" charset="0"/>
                <a:ea typeface="Roboto" panose="02000000000000000000" pitchFamily="2" charset="0"/>
              </a:rPr>
              <a:t>Win a shirt if your name’s MD5 hash starts with 0</a:t>
            </a:r>
          </a:p>
        </p:txBody>
      </p:sp>
      <p:pic>
        <p:nvPicPr>
          <p:cNvPr id="6" name="Picture 5">
            <a:extLst>
              <a:ext uri="{FF2B5EF4-FFF2-40B4-BE49-F238E27FC236}">
                <a16:creationId xmlns:a16="http://schemas.microsoft.com/office/drawing/2014/main" id="{0D250E51-39CC-D29E-F7AD-9BDC99E54C26}"/>
              </a:ext>
            </a:extLst>
          </p:cNvPr>
          <p:cNvPicPr>
            <a:picLocks noChangeAspect="1"/>
          </p:cNvPicPr>
          <p:nvPr/>
        </p:nvPicPr>
        <p:blipFill>
          <a:blip r:embed="rId4"/>
          <a:stretch>
            <a:fillRect/>
          </a:stretch>
        </p:blipFill>
        <p:spPr>
          <a:xfrm>
            <a:off x="1512363" y="2593072"/>
            <a:ext cx="243468" cy="243468"/>
          </a:xfrm>
          <a:prstGeom prst="rect">
            <a:avLst/>
          </a:prstGeom>
        </p:spPr>
      </p:pic>
      <p:pic>
        <p:nvPicPr>
          <p:cNvPr id="7" name="Picture 6">
            <a:extLst>
              <a:ext uri="{FF2B5EF4-FFF2-40B4-BE49-F238E27FC236}">
                <a16:creationId xmlns:a16="http://schemas.microsoft.com/office/drawing/2014/main" id="{35024669-E101-6966-0F49-3E442EED7C7C}"/>
              </a:ext>
            </a:extLst>
          </p:cNvPr>
          <p:cNvPicPr>
            <a:picLocks noChangeAspect="1"/>
          </p:cNvPicPr>
          <p:nvPr/>
        </p:nvPicPr>
        <p:blipFill>
          <a:blip r:embed="rId5"/>
          <a:stretch>
            <a:fillRect/>
          </a:stretch>
        </p:blipFill>
        <p:spPr>
          <a:xfrm>
            <a:off x="1512363" y="2148301"/>
            <a:ext cx="243468" cy="243468"/>
          </a:xfrm>
          <a:prstGeom prst="rect">
            <a:avLst/>
          </a:prstGeom>
        </p:spPr>
      </p:pic>
      <p:pic>
        <p:nvPicPr>
          <p:cNvPr id="8" name="Picture 7">
            <a:extLst>
              <a:ext uri="{FF2B5EF4-FFF2-40B4-BE49-F238E27FC236}">
                <a16:creationId xmlns:a16="http://schemas.microsoft.com/office/drawing/2014/main" id="{C1DE751B-BE3F-38B2-5CD7-EF75C98FE3E0}"/>
              </a:ext>
            </a:extLst>
          </p:cNvPr>
          <p:cNvPicPr>
            <a:picLocks noChangeAspect="1"/>
          </p:cNvPicPr>
          <p:nvPr/>
        </p:nvPicPr>
        <p:blipFill rotWithShape="1">
          <a:blip r:embed="rId6"/>
          <a:srcRect t="4327" b="7654"/>
          <a:stretch/>
        </p:blipFill>
        <p:spPr>
          <a:xfrm>
            <a:off x="1440923" y="5328131"/>
            <a:ext cx="5585178" cy="716117"/>
          </a:xfrm>
          <a:prstGeom prst="rect">
            <a:avLst/>
          </a:prstGeom>
        </p:spPr>
      </p:pic>
      <p:sp>
        <p:nvSpPr>
          <p:cNvPr id="10" name="Rectangle 9">
            <a:extLst>
              <a:ext uri="{FF2B5EF4-FFF2-40B4-BE49-F238E27FC236}">
                <a16:creationId xmlns:a16="http://schemas.microsoft.com/office/drawing/2014/main" id="{920EA36F-3E1B-5F36-1EBE-0C70EEACB885}"/>
              </a:ext>
            </a:extLst>
          </p:cNvPr>
          <p:cNvSpPr/>
          <p:nvPr/>
        </p:nvSpPr>
        <p:spPr>
          <a:xfrm>
            <a:off x="1516845" y="5723213"/>
            <a:ext cx="201168" cy="321035"/>
          </a:xfrm>
          <a:prstGeom prst="rect">
            <a:avLst/>
          </a:prstGeom>
          <a:noFill/>
          <a:ln w="50800">
            <a:solidFill>
              <a:srgbClr val="47D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0999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CB283-90F4-8992-7C23-535EE6B4DB22}"/>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Inventories are everywhere!</a:t>
            </a:r>
          </a:p>
        </p:txBody>
      </p:sp>
      <p:pic>
        <p:nvPicPr>
          <p:cNvPr id="7" name="Content Placeholder 6">
            <a:extLst>
              <a:ext uri="{FF2B5EF4-FFF2-40B4-BE49-F238E27FC236}">
                <a16:creationId xmlns:a16="http://schemas.microsoft.com/office/drawing/2014/main" id="{B02E6CE1-F3CA-D944-7B19-CE94D92DD0E4}"/>
              </a:ext>
            </a:extLst>
          </p:cNvPr>
          <p:cNvPicPr>
            <a:picLocks noGrp="1" noChangeAspect="1"/>
          </p:cNvPicPr>
          <p:nvPr>
            <p:ph idx="1"/>
          </p:nvPr>
        </p:nvPicPr>
        <p:blipFill rotWithShape="1">
          <a:blip r:embed="rId2"/>
          <a:srcRect l="36835" r="2926"/>
          <a:stretch/>
        </p:blipFill>
        <p:spPr>
          <a:xfrm rot="5400000">
            <a:off x="3813167" y="1064089"/>
            <a:ext cx="4565665" cy="5684393"/>
          </a:xfrm>
        </p:spPr>
      </p:pic>
      <p:sp>
        <p:nvSpPr>
          <p:cNvPr id="9" name="Rectangle 8">
            <a:extLst>
              <a:ext uri="{FF2B5EF4-FFF2-40B4-BE49-F238E27FC236}">
                <a16:creationId xmlns:a16="http://schemas.microsoft.com/office/drawing/2014/main" id="{E150071C-7E7A-A29F-515E-B29A041894A5}"/>
              </a:ext>
            </a:extLst>
          </p:cNvPr>
          <p:cNvSpPr/>
          <p:nvPr/>
        </p:nvSpPr>
        <p:spPr>
          <a:xfrm>
            <a:off x="6095999" y="2823884"/>
            <a:ext cx="1743636" cy="1452282"/>
          </a:xfrm>
          <a:prstGeom prst="rect">
            <a:avLst/>
          </a:prstGeom>
          <a:noFill/>
          <a:ln w="76200">
            <a:solidFill>
              <a:srgbClr val="47D7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1271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05A92-69C7-7A3F-3AD9-6F446EF22A88}"/>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The decision we’re making</a:t>
            </a:r>
          </a:p>
        </p:txBody>
      </p:sp>
      <p:sp>
        <p:nvSpPr>
          <p:cNvPr id="3" name="Content Placeholder 2">
            <a:extLst>
              <a:ext uri="{FF2B5EF4-FFF2-40B4-BE49-F238E27FC236}">
                <a16:creationId xmlns:a16="http://schemas.microsoft.com/office/drawing/2014/main" id="{77C4E58F-72C7-582C-FF50-6D7EF92AFBDD}"/>
              </a:ext>
            </a:extLst>
          </p:cNvPr>
          <p:cNvSpPr>
            <a:spLocks noGrp="1"/>
          </p:cNvSpPr>
          <p:nvPr>
            <p:ph idx="1"/>
          </p:nvPr>
        </p:nvSpPr>
        <p:spPr/>
        <p:txBody>
          <a:bodyPr>
            <a:normAutofit/>
          </a:bodyPr>
          <a:lstStyle/>
          <a:p>
            <a:r>
              <a:rPr lang="en-US" sz="3200" dirty="0"/>
              <a:t>There are 12 t-shirt sizes to keep in stock:</a:t>
            </a:r>
          </a:p>
          <a:p>
            <a:pPr lvl="1"/>
            <a:r>
              <a:rPr lang="en-US" dirty="0"/>
              <a:t>XS to XXXL (7 sizes) in a men’s/unisex cut</a:t>
            </a:r>
          </a:p>
          <a:p>
            <a:pPr lvl="1"/>
            <a:r>
              <a:rPr lang="en-US" dirty="0"/>
              <a:t>S to XXL (5 sizes) in a women’s cut</a:t>
            </a:r>
          </a:p>
          <a:p>
            <a:r>
              <a:rPr lang="en-US" sz="3200" dirty="0"/>
              <a:t>It’s time to ask the screen printing shop for our next box of (35) shirts.</a:t>
            </a:r>
          </a:p>
          <a:p>
            <a:r>
              <a:rPr lang="en-US" sz="3200" dirty="0"/>
              <a:t>We have leftover inventory and owe people back-ordered shirts.</a:t>
            </a:r>
          </a:p>
          <a:p>
            <a:r>
              <a:rPr lang="en-US" sz="3200" dirty="0"/>
              <a:t>How many of each size should we ask for?</a:t>
            </a:r>
          </a:p>
        </p:txBody>
      </p:sp>
    </p:spTree>
    <p:extLst>
      <p:ext uri="{BB962C8B-B14F-4D97-AF65-F5344CB8AC3E}">
        <p14:creationId xmlns:p14="http://schemas.microsoft.com/office/powerpoint/2010/main" val="3407851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EB8F5-739D-B0AB-23E2-A635D86F2CEE}"/>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Stars and Bars counts the decision space</a:t>
            </a:r>
          </a:p>
        </p:txBody>
      </p:sp>
      <p:sp>
        <p:nvSpPr>
          <p:cNvPr id="4" name="TextBox 3">
            <a:extLst>
              <a:ext uri="{FF2B5EF4-FFF2-40B4-BE49-F238E27FC236}">
                <a16:creationId xmlns:a16="http://schemas.microsoft.com/office/drawing/2014/main" id="{20E86C4B-7189-12AD-C71B-B54D303B9BE1}"/>
              </a:ext>
            </a:extLst>
          </p:cNvPr>
          <p:cNvSpPr txBox="1"/>
          <p:nvPr/>
        </p:nvSpPr>
        <p:spPr>
          <a:xfrm>
            <a:off x="1338916" y="1781722"/>
            <a:ext cx="8090647" cy="830997"/>
          </a:xfrm>
          <a:prstGeom prst="rect">
            <a:avLst/>
          </a:prstGeom>
          <a:noFill/>
        </p:spPr>
        <p:txBody>
          <a:bodyPr wrap="square" rtlCol="0">
            <a:spAutoFit/>
          </a:bodyPr>
          <a:lstStyle/>
          <a:p>
            <a:r>
              <a:rPr lang="en-US" sz="2400" i="1" dirty="0">
                <a:latin typeface="Roboto" panose="02000000000000000000" pitchFamily="2" charset="0"/>
                <a:ea typeface="Roboto" panose="02000000000000000000" pitchFamily="2" charset="0"/>
              </a:rPr>
              <a:t>How many possible orders are there for a box of 4 shirts that come in 3 sizes?</a:t>
            </a:r>
          </a:p>
        </p:txBody>
      </p:sp>
      <p:sp>
        <p:nvSpPr>
          <p:cNvPr id="5" name="Rectangle 4">
            <a:extLst>
              <a:ext uri="{FF2B5EF4-FFF2-40B4-BE49-F238E27FC236}">
                <a16:creationId xmlns:a16="http://schemas.microsoft.com/office/drawing/2014/main" id="{040F77E9-150C-8994-6DA8-D56B1D632D2B}"/>
              </a:ext>
            </a:extLst>
          </p:cNvPr>
          <p:cNvSpPr/>
          <p:nvPr/>
        </p:nvSpPr>
        <p:spPr>
          <a:xfrm>
            <a:off x="4149723" y="2863043"/>
            <a:ext cx="121024" cy="645459"/>
          </a:xfrm>
          <a:prstGeom prst="rect">
            <a:avLst/>
          </a:prstGeom>
          <a:solidFill>
            <a:srgbClr val="47D7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Point Star 5">
            <a:extLst>
              <a:ext uri="{FF2B5EF4-FFF2-40B4-BE49-F238E27FC236}">
                <a16:creationId xmlns:a16="http://schemas.microsoft.com/office/drawing/2014/main" id="{818ABE73-88E7-01B2-06DE-56528C5730CB}"/>
              </a:ext>
            </a:extLst>
          </p:cNvPr>
          <p:cNvSpPr/>
          <p:nvPr/>
        </p:nvSpPr>
        <p:spPr>
          <a:xfrm>
            <a:off x="7605623" y="2849593"/>
            <a:ext cx="645459" cy="645459"/>
          </a:xfrm>
          <a:prstGeom prst="star5">
            <a:avLst/>
          </a:prstGeom>
          <a:solidFill>
            <a:srgbClr val="47D7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5-Point Star 6">
            <a:extLst>
              <a:ext uri="{FF2B5EF4-FFF2-40B4-BE49-F238E27FC236}">
                <a16:creationId xmlns:a16="http://schemas.microsoft.com/office/drawing/2014/main" id="{213E7449-3D3D-2638-6CF8-0C173C45F9B3}"/>
              </a:ext>
            </a:extLst>
          </p:cNvPr>
          <p:cNvSpPr/>
          <p:nvPr/>
        </p:nvSpPr>
        <p:spPr>
          <a:xfrm>
            <a:off x="4526242" y="2863043"/>
            <a:ext cx="645459" cy="645459"/>
          </a:xfrm>
          <a:prstGeom prst="star5">
            <a:avLst/>
          </a:prstGeom>
          <a:solidFill>
            <a:srgbClr val="47D7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5A96717-92B5-8385-8751-A88AECA22553}"/>
              </a:ext>
            </a:extLst>
          </p:cNvPr>
          <p:cNvSpPr/>
          <p:nvPr/>
        </p:nvSpPr>
        <p:spPr>
          <a:xfrm>
            <a:off x="5427196" y="2863043"/>
            <a:ext cx="121024" cy="645459"/>
          </a:xfrm>
          <a:prstGeom prst="rect">
            <a:avLst/>
          </a:prstGeom>
          <a:solidFill>
            <a:srgbClr val="47D7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a:extLst>
              <a:ext uri="{FF2B5EF4-FFF2-40B4-BE49-F238E27FC236}">
                <a16:creationId xmlns:a16="http://schemas.microsoft.com/office/drawing/2014/main" id="{35B75A89-4632-82AF-AC85-D8AB02597856}"/>
              </a:ext>
            </a:extLst>
          </p:cNvPr>
          <p:cNvSpPr/>
          <p:nvPr/>
        </p:nvSpPr>
        <p:spPr>
          <a:xfrm>
            <a:off x="5803715" y="2849595"/>
            <a:ext cx="645459" cy="645459"/>
          </a:xfrm>
          <a:prstGeom prst="star5">
            <a:avLst/>
          </a:prstGeom>
          <a:solidFill>
            <a:srgbClr val="47D7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a:extLst>
              <a:ext uri="{FF2B5EF4-FFF2-40B4-BE49-F238E27FC236}">
                <a16:creationId xmlns:a16="http://schemas.microsoft.com/office/drawing/2014/main" id="{32D46A1A-ECE6-46A5-CCD5-FE57B95A4B5F}"/>
              </a:ext>
            </a:extLst>
          </p:cNvPr>
          <p:cNvSpPr/>
          <p:nvPr/>
        </p:nvSpPr>
        <p:spPr>
          <a:xfrm>
            <a:off x="6704669" y="2849594"/>
            <a:ext cx="645459" cy="645459"/>
          </a:xfrm>
          <a:prstGeom prst="star5">
            <a:avLst/>
          </a:prstGeom>
          <a:solidFill>
            <a:srgbClr val="47D7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CF61DFB-59F1-8E78-9A36-1E024DF6ECA8}"/>
              </a:ext>
            </a:extLst>
          </p:cNvPr>
          <p:cNvSpPr txBox="1"/>
          <p:nvPr/>
        </p:nvSpPr>
        <p:spPr>
          <a:xfrm>
            <a:off x="3437029" y="3673976"/>
            <a:ext cx="738664" cy="830997"/>
          </a:xfrm>
          <a:prstGeom prst="rect">
            <a:avLst/>
          </a:prstGeom>
          <a:noFill/>
        </p:spPr>
        <p:txBody>
          <a:bodyPr vert="vert" wrap="square" rtlCol="0">
            <a:spAutoFit/>
          </a:bodyPr>
          <a:lstStyle/>
          <a:p>
            <a:r>
              <a:rPr lang="en-US" dirty="0">
                <a:latin typeface="Roboto Light" panose="02000000000000000000" pitchFamily="2" charset="0"/>
                <a:ea typeface="Roboto Light" panose="02000000000000000000" pitchFamily="2" charset="0"/>
              </a:rPr>
              <a:t>0 of size A</a:t>
            </a:r>
          </a:p>
        </p:txBody>
      </p:sp>
      <p:sp>
        <p:nvSpPr>
          <p:cNvPr id="12" name="TextBox 11">
            <a:extLst>
              <a:ext uri="{FF2B5EF4-FFF2-40B4-BE49-F238E27FC236}">
                <a16:creationId xmlns:a16="http://schemas.microsoft.com/office/drawing/2014/main" id="{93A451AE-C3C6-F750-E0E6-24C43E3547F4}"/>
              </a:ext>
            </a:extLst>
          </p:cNvPr>
          <p:cNvSpPr txBox="1"/>
          <p:nvPr/>
        </p:nvSpPr>
        <p:spPr>
          <a:xfrm>
            <a:off x="4526242" y="3673977"/>
            <a:ext cx="738664" cy="830997"/>
          </a:xfrm>
          <a:prstGeom prst="rect">
            <a:avLst/>
          </a:prstGeom>
          <a:noFill/>
        </p:spPr>
        <p:txBody>
          <a:bodyPr vert="vert" wrap="square" rtlCol="0">
            <a:spAutoFit/>
          </a:bodyPr>
          <a:lstStyle/>
          <a:p>
            <a:r>
              <a:rPr lang="en-US" dirty="0">
                <a:latin typeface="Roboto Light" panose="02000000000000000000" pitchFamily="2" charset="0"/>
                <a:ea typeface="Roboto Light" panose="02000000000000000000" pitchFamily="2" charset="0"/>
              </a:rPr>
              <a:t>1 of size B</a:t>
            </a:r>
          </a:p>
        </p:txBody>
      </p:sp>
      <p:sp>
        <p:nvSpPr>
          <p:cNvPr id="13" name="TextBox 12">
            <a:extLst>
              <a:ext uri="{FF2B5EF4-FFF2-40B4-BE49-F238E27FC236}">
                <a16:creationId xmlns:a16="http://schemas.microsoft.com/office/drawing/2014/main" id="{BA11737E-E3DB-D1AF-904E-8770B1A22708}"/>
              </a:ext>
            </a:extLst>
          </p:cNvPr>
          <p:cNvSpPr txBox="1"/>
          <p:nvPr/>
        </p:nvSpPr>
        <p:spPr>
          <a:xfrm>
            <a:off x="6704669" y="3673978"/>
            <a:ext cx="738664" cy="830997"/>
          </a:xfrm>
          <a:prstGeom prst="rect">
            <a:avLst/>
          </a:prstGeom>
          <a:noFill/>
        </p:spPr>
        <p:txBody>
          <a:bodyPr vert="vert" wrap="square" rtlCol="0">
            <a:spAutoFit/>
          </a:bodyPr>
          <a:lstStyle/>
          <a:p>
            <a:r>
              <a:rPr lang="en-US" dirty="0">
                <a:latin typeface="Roboto Light" panose="02000000000000000000" pitchFamily="2" charset="0"/>
                <a:ea typeface="Roboto Light" panose="02000000000000000000" pitchFamily="2" charset="0"/>
              </a:rPr>
              <a:t>3 of size C</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914C2975-E2E7-36EB-7B8E-328AAEE5B41E}"/>
                  </a:ext>
                </a:extLst>
              </p:cNvPr>
              <p:cNvSpPr txBox="1">
                <a:spLocks noChangeAspect="1"/>
              </p:cNvSpPr>
              <p:nvPr/>
            </p:nvSpPr>
            <p:spPr>
              <a:xfrm>
                <a:off x="2029572" y="4755297"/>
                <a:ext cx="4836459" cy="664990"/>
              </a:xfrm>
              <a:prstGeom prst="rect">
                <a:avLst/>
              </a:prstGeom>
              <a:noFill/>
            </p:spPr>
            <p:txBody>
              <a:bodyPr wrap="square" lIns="0" tIns="0" rIns="0" bIns="0" rtlCol="0">
                <a:spAutoFit/>
              </a:bodyPr>
              <a:lstStyle/>
              <a:p>
                <a14:m>
                  <m:oMath xmlns:m="http://schemas.openxmlformats.org/officeDocument/2006/math">
                    <m:d>
                      <m:dPr>
                        <m:ctrlPr>
                          <a:rPr lang="en-US" sz="2800" i="1" smtClean="0">
                            <a:latin typeface="Cambria Math" panose="02040503050406030204" pitchFamily="18" charset="0"/>
                          </a:rPr>
                        </m:ctrlPr>
                      </m:dPr>
                      <m:e>
                        <m:f>
                          <m:fPr>
                            <m:type m:val="noBar"/>
                            <m:ctrlPr>
                              <a:rPr lang="en-US" sz="2800" i="1" smtClean="0">
                                <a:latin typeface="Cambria Math" panose="02040503050406030204" pitchFamily="18" charset="0"/>
                              </a:rPr>
                            </m:ctrlPr>
                          </m:fPr>
                          <m:num>
                            <m:d>
                              <m:dPr>
                                <m:ctrlPr>
                                  <a:rPr lang="en-US" sz="2800" b="0" i="1" smtClean="0">
                                    <a:latin typeface="Cambria Math" panose="02040503050406030204" pitchFamily="18" charset="0"/>
                                  </a:rPr>
                                </m:ctrlPr>
                              </m:dPr>
                              <m:e>
                                <m:r>
                                  <a:rPr lang="en-US" sz="2800" b="0" i="1" smtClean="0">
                                    <a:latin typeface="Cambria Math" panose="02040503050406030204" pitchFamily="18" charset="0"/>
                                  </a:rPr>
                                  <m:t>3−1</m:t>
                                </m:r>
                              </m:e>
                            </m:d>
                            <m:r>
                              <a:rPr lang="en-US" sz="2800" b="0" i="1" smtClean="0">
                                <a:latin typeface="Cambria Math" panose="02040503050406030204" pitchFamily="18" charset="0"/>
                              </a:rPr>
                              <m:t>+4</m:t>
                            </m:r>
                          </m:num>
                          <m:den>
                            <m:r>
                              <a:rPr lang="en-US" sz="2800" b="0" i="1" smtClean="0">
                                <a:latin typeface="Cambria Math" panose="02040503050406030204" pitchFamily="18" charset="0"/>
                              </a:rPr>
                              <m:t>4</m:t>
                            </m:r>
                          </m:den>
                        </m:f>
                      </m:e>
                    </m:d>
                    <m:r>
                      <a:rPr lang="en-US" sz="2800" b="0" i="1" smtClean="0">
                        <a:latin typeface="Cambria Math" panose="02040503050406030204" pitchFamily="18" charset="0"/>
                      </a:rPr>
                      <m:t>= </m:t>
                    </m:r>
                    <m:d>
                      <m:dPr>
                        <m:ctrlPr>
                          <a:rPr lang="en-US" sz="2800" i="1" smtClean="0">
                            <a:latin typeface="Cambria Math" panose="02040503050406030204" pitchFamily="18" charset="0"/>
                          </a:rPr>
                        </m:ctrlPr>
                      </m:dPr>
                      <m:e>
                        <m:f>
                          <m:fPr>
                            <m:type m:val="noBar"/>
                            <m:ctrlPr>
                              <a:rPr lang="en-US" sz="2800" i="1" smtClean="0">
                                <a:latin typeface="Cambria Math" panose="02040503050406030204" pitchFamily="18" charset="0"/>
                              </a:rPr>
                            </m:ctrlPr>
                          </m:fPr>
                          <m:num>
                            <m:r>
                              <a:rPr lang="en-US" sz="2800" b="0" i="1" smtClean="0">
                                <a:latin typeface="Cambria Math" panose="02040503050406030204" pitchFamily="18" charset="0"/>
                              </a:rPr>
                              <m:t>6</m:t>
                            </m:r>
                          </m:num>
                          <m:den>
                            <m:r>
                              <a:rPr lang="en-US" sz="2800" b="0" i="1" smtClean="0">
                                <a:latin typeface="Cambria Math" panose="02040503050406030204" pitchFamily="18" charset="0"/>
                              </a:rPr>
                              <m:t>4</m:t>
                            </m:r>
                          </m:den>
                        </m:f>
                      </m:e>
                    </m:d>
                  </m:oMath>
                </a14:m>
                <a:r>
                  <a:rPr lang="en-US" sz="2800" dirty="0"/>
                  <a:t>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6!</m:t>
                        </m:r>
                      </m:num>
                      <m:den>
                        <m:d>
                          <m:dPr>
                            <m:ctrlPr>
                              <a:rPr lang="en-US" sz="2800" b="0" i="1" smtClean="0">
                                <a:latin typeface="Cambria Math" panose="02040503050406030204" pitchFamily="18" charset="0"/>
                              </a:rPr>
                            </m:ctrlPr>
                          </m:dPr>
                          <m:e>
                            <m:r>
                              <a:rPr lang="en-US" sz="2800" b="0" i="1" smtClean="0">
                                <a:latin typeface="Cambria Math" panose="02040503050406030204" pitchFamily="18" charset="0"/>
                              </a:rPr>
                              <m:t>6−4</m:t>
                            </m:r>
                          </m:e>
                        </m:d>
                        <m:r>
                          <a:rPr lang="en-US" sz="2800" b="0" i="1" smtClean="0">
                            <a:latin typeface="Cambria Math" panose="02040503050406030204" pitchFamily="18" charset="0"/>
                          </a:rPr>
                          <m:t>!4!</m:t>
                        </m:r>
                      </m:den>
                    </m:f>
                    <m:r>
                      <a:rPr lang="en-US" sz="2800" b="0" i="1" smtClean="0">
                        <a:latin typeface="Cambria Math" panose="02040503050406030204" pitchFamily="18" charset="0"/>
                      </a:rPr>
                      <m:t>=15</m:t>
                    </m:r>
                  </m:oMath>
                </a14:m>
                <a:endParaRPr lang="en-US" sz="2800" dirty="0"/>
              </a:p>
            </p:txBody>
          </p:sp>
        </mc:Choice>
        <mc:Fallback>
          <p:sp>
            <p:nvSpPr>
              <p:cNvPr id="15" name="TextBox 14">
                <a:extLst>
                  <a:ext uri="{FF2B5EF4-FFF2-40B4-BE49-F238E27FC236}">
                    <a16:creationId xmlns:a16="http://schemas.microsoft.com/office/drawing/2014/main" id="{914C2975-E2E7-36EB-7B8E-328AAEE5B41E}"/>
                  </a:ext>
                </a:extLst>
              </p:cNvPr>
              <p:cNvSpPr txBox="1">
                <a:spLocks noRot="1" noChangeAspect="1" noMove="1" noResize="1" noEditPoints="1" noAdjustHandles="1" noChangeArrowheads="1" noChangeShapeType="1" noTextEdit="1"/>
              </p:cNvSpPr>
              <p:nvPr/>
            </p:nvSpPr>
            <p:spPr>
              <a:xfrm>
                <a:off x="2029572" y="4755297"/>
                <a:ext cx="4836459" cy="664990"/>
              </a:xfrm>
              <a:prstGeom prst="rect">
                <a:avLst/>
              </a:prstGeom>
              <a:blipFill>
                <a:blip r:embed="rId2"/>
                <a:stretch>
                  <a:fillRect t="-1887" b="-1132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BF2963F-9174-83E2-A9B9-FC1E98BEBFAC}"/>
              </a:ext>
            </a:extLst>
          </p:cNvPr>
          <p:cNvSpPr txBox="1"/>
          <p:nvPr/>
        </p:nvSpPr>
        <p:spPr>
          <a:xfrm>
            <a:off x="2029572" y="5580091"/>
            <a:ext cx="4546040" cy="646331"/>
          </a:xfrm>
          <a:prstGeom prst="rect">
            <a:avLst/>
          </a:prstGeom>
          <a:noFill/>
        </p:spPr>
        <p:txBody>
          <a:bodyPr wrap="square" rtlCol="0">
            <a:spAutoFit/>
          </a:bodyPr>
          <a:lstStyle/>
          <a:p>
            <a:r>
              <a:rPr lang="en-US" dirty="0">
                <a:latin typeface="Roboto Mono" pitchFamily="2" charset="0"/>
                <a:ea typeface="Roboto Mono" pitchFamily="2" charset="0"/>
              </a:rPr>
              <a:t>&gt;&gt;&gt; </a:t>
            </a:r>
            <a:r>
              <a:rPr lang="en-US" dirty="0" err="1">
                <a:latin typeface="Roboto Mono" pitchFamily="2" charset="0"/>
                <a:ea typeface="Roboto Mono" pitchFamily="2" charset="0"/>
              </a:rPr>
              <a:t>scipy.special.binom</a:t>
            </a:r>
            <a:r>
              <a:rPr lang="en-US" dirty="0">
                <a:latin typeface="Roboto Mono" pitchFamily="2" charset="0"/>
                <a:ea typeface="Roboto Mono" pitchFamily="2" charset="0"/>
              </a:rPr>
              <a:t>(6, 4)</a:t>
            </a:r>
          </a:p>
          <a:p>
            <a:r>
              <a:rPr lang="en-US" dirty="0">
                <a:latin typeface="Roboto Mono" pitchFamily="2" charset="0"/>
                <a:ea typeface="Roboto Mono" pitchFamily="2" charset="0"/>
              </a:rPr>
              <a:t>15.0</a:t>
            </a:r>
          </a:p>
        </p:txBody>
      </p:sp>
    </p:spTree>
    <p:extLst>
      <p:ext uri="{BB962C8B-B14F-4D97-AF65-F5344CB8AC3E}">
        <p14:creationId xmlns:p14="http://schemas.microsoft.com/office/powerpoint/2010/main" val="51107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EB8F5-739D-B0AB-23E2-A635D86F2CEE}"/>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Stars and Bars counts the decision space</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914C2975-E2E7-36EB-7B8E-328AAEE5B41E}"/>
                  </a:ext>
                </a:extLst>
              </p:cNvPr>
              <p:cNvSpPr txBox="1">
                <a:spLocks noChangeAspect="1"/>
              </p:cNvSpPr>
              <p:nvPr/>
            </p:nvSpPr>
            <p:spPr>
              <a:xfrm>
                <a:off x="1866434" y="2974522"/>
                <a:ext cx="8459132" cy="664990"/>
              </a:xfrm>
              <a:prstGeom prst="rect">
                <a:avLst/>
              </a:prstGeom>
              <a:noFill/>
            </p:spPr>
            <p:txBody>
              <a:bodyPr wrap="square" lIns="0" tIns="0" rIns="0" bIns="0" rtlCol="0">
                <a:spAutoFit/>
              </a:bodyPr>
              <a:lstStyle/>
              <a:p>
                <a14:m>
                  <m:oMath xmlns:m="http://schemas.openxmlformats.org/officeDocument/2006/math">
                    <m:d>
                      <m:dPr>
                        <m:ctrlPr>
                          <a:rPr lang="en-US" sz="2800" i="1" smtClean="0">
                            <a:latin typeface="Cambria Math" panose="02040503050406030204" pitchFamily="18" charset="0"/>
                          </a:rPr>
                        </m:ctrlPr>
                      </m:dPr>
                      <m:e>
                        <m:f>
                          <m:fPr>
                            <m:type m:val="noBar"/>
                            <m:ctrlPr>
                              <a:rPr lang="en-US" sz="2800" i="1" smtClean="0">
                                <a:latin typeface="Cambria Math" panose="02040503050406030204" pitchFamily="18" charset="0"/>
                              </a:rPr>
                            </m:ctrlPr>
                          </m:fPr>
                          <m:num>
                            <m:d>
                              <m:dPr>
                                <m:ctrlPr>
                                  <a:rPr lang="en-US" sz="2800" b="0" i="1" smtClean="0">
                                    <a:latin typeface="Cambria Math" panose="02040503050406030204" pitchFamily="18" charset="0"/>
                                  </a:rPr>
                                </m:ctrlPr>
                              </m:dPr>
                              <m:e>
                                <m:r>
                                  <a:rPr lang="en-US" sz="2800" b="0" i="1" smtClean="0">
                                    <a:latin typeface="Cambria Math" panose="02040503050406030204" pitchFamily="18" charset="0"/>
                                  </a:rPr>
                                  <m:t>12</m:t>
                                </m:r>
                                <m:r>
                                  <a:rPr lang="en-US" sz="2800" b="0" i="1" smtClean="0">
                                    <a:latin typeface="Cambria Math" panose="02040503050406030204" pitchFamily="18" charset="0"/>
                                  </a:rPr>
                                  <m:t>−1</m:t>
                                </m:r>
                              </m:e>
                            </m:d>
                            <m:r>
                              <a:rPr lang="en-US" sz="2800" b="0" i="1" smtClean="0">
                                <a:latin typeface="Cambria Math" panose="02040503050406030204" pitchFamily="18" charset="0"/>
                              </a:rPr>
                              <m:t>+35</m:t>
                            </m:r>
                          </m:num>
                          <m:den>
                            <m:r>
                              <a:rPr lang="en-US" sz="2800" b="0" i="1" smtClean="0">
                                <a:latin typeface="Cambria Math" panose="02040503050406030204" pitchFamily="18" charset="0"/>
                              </a:rPr>
                              <m:t>35</m:t>
                            </m:r>
                          </m:den>
                        </m:f>
                      </m:e>
                    </m:d>
                    <m:r>
                      <a:rPr lang="en-US" sz="2800" b="0" i="1" smtClean="0">
                        <a:latin typeface="Cambria Math" panose="02040503050406030204" pitchFamily="18" charset="0"/>
                      </a:rPr>
                      <m:t>= </m:t>
                    </m:r>
                    <m:d>
                      <m:dPr>
                        <m:ctrlPr>
                          <a:rPr lang="en-US" sz="2800" i="1" smtClean="0">
                            <a:latin typeface="Cambria Math" panose="02040503050406030204" pitchFamily="18" charset="0"/>
                          </a:rPr>
                        </m:ctrlPr>
                      </m:dPr>
                      <m:e>
                        <m:f>
                          <m:fPr>
                            <m:type m:val="noBar"/>
                            <m:ctrlPr>
                              <a:rPr lang="en-US" sz="2800" i="1" smtClean="0">
                                <a:latin typeface="Cambria Math" panose="02040503050406030204" pitchFamily="18" charset="0"/>
                              </a:rPr>
                            </m:ctrlPr>
                          </m:fPr>
                          <m:num>
                            <m:r>
                              <a:rPr lang="en-US" sz="2800" b="0" i="1" smtClean="0">
                                <a:latin typeface="Cambria Math" panose="02040503050406030204" pitchFamily="18" charset="0"/>
                              </a:rPr>
                              <m:t>46</m:t>
                            </m:r>
                          </m:num>
                          <m:den>
                            <m:r>
                              <a:rPr lang="en-US" sz="2800" b="0" i="1" smtClean="0">
                                <a:latin typeface="Cambria Math" panose="02040503050406030204" pitchFamily="18" charset="0"/>
                              </a:rPr>
                              <m:t>35</m:t>
                            </m:r>
                          </m:den>
                        </m:f>
                      </m:e>
                    </m:d>
                  </m:oMath>
                </a14:m>
                <a:r>
                  <a:rPr lang="en-US" sz="2800" dirty="0"/>
                  <a:t> = </a:t>
                </a:r>
                <a14:m>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46!</m:t>
                        </m:r>
                      </m:num>
                      <m:den>
                        <m:d>
                          <m:dPr>
                            <m:ctrlPr>
                              <a:rPr lang="en-US" sz="2800" b="0" i="1" smtClean="0">
                                <a:latin typeface="Cambria Math" panose="02040503050406030204" pitchFamily="18" charset="0"/>
                              </a:rPr>
                            </m:ctrlPr>
                          </m:dPr>
                          <m:e>
                            <m:r>
                              <a:rPr lang="en-US" sz="2800" b="0" i="1" smtClean="0">
                                <a:latin typeface="Cambria Math" panose="02040503050406030204" pitchFamily="18" charset="0"/>
                              </a:rPr>
                              <m:t>46−35</m:t>
                            </m:r>
                          </m:e>
                        </m:d>
                        <m:r>
                          <a:rPr lang="en-US" sz="2800" b="0" i="1" smtClean="0">
                            <a:latin typeface="Cambria Math" panose="02040503050406030204" pitchFamily="18" charset="0"/>
                          </a:rPr>
                          <m:t>!35!</m:t>
                        </m:r>
                      </m:den>
                    </m:f>
                    <m:r>
                      <a:rPr lang="en-US" sz="2800" b="0" i="1" smtClean="0">
                        <a:latin typeface="Cambria Math" panose="02040503050406030204" pitchFamily="18" charset="0"/>
                      </a:rPr>
                      <m:t>=</m:t>
                    </m:r>
                    <m:r>
                      <a:rPr lang="en-US" sz="2800" b="0" i="1" smtClean="0">
                        <a:latin typeface="Cambria Math" panose="02040503050406030204" pitchFamily="18" charset="0"/>
                      </a:rPr>
                      <m:t>13,340,783,196</m:t>
                    </m:r>
                  </m:oMath>
                </a14:m>
                <a:endParaRPr lang="en-US" sz="2800" dirty="0"/>
              </a:p>
            </p:txBody>
          </p:sp>
        </mc:Choice>
        <mc:Fallback>
          <p:sp>
            <p:nvSpPr>
              <p:cNvPr id="15" name="TextBox 14">
                <a:extLst>
                  <a:ext uri="{FF2B5EF4-FFF2-40B4-BE49-F238E27FC236}">
                    <a16:creationId xmlns:a16="http://schemas.microsoft.com/office/drawing/2014/main" id="{914C2975-E2E7-36EB-7B8E-328AAEE5B41E}"/>
                  </a:ext>
                </a:extLst>
              </p:cNvPr>
              <p:cNvSpPr txBox="1">
                <a:spLocks noRot="1" noChangeAspect="1" noMove="1" noResize="1" noEditPoints="1" noAdjustHandles="1" noChangeArrowheads="1" noChangeShapeType="1" noTextEdit="1"/>
              </p:cNvSpPr>
              <p:nvPr/>
            </p:nvSpPr>
            <p:spPr>
              <a:xfrm>
                <a:off x="1866434" y="2974522"/>
                <a:ext cx="8459132" cy="664990"/>
              </a:xfrm>
              <a:prstGeom prst="rect">
                <a:avLst/>
              </a:prstGeom>
              <a:blipFill>
                <a:blip r:embed="rId2"/>
                <a:stretch>
                  <a:fillRect t="-1887" b="-1132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1BF2963F-9174-83E2-A9B9-FC1E98BEBFAC}"/>
              </a:ext>
            </a:extLst>
          </p:cNvPr>
          <p:cNvSpPr txBox="1"/>
          <p:nvPr/>
        </p:nvSpPr>
        <p:spPr>
          <a:xfrm>
            <a:off x="1866434" y="4001315"/>
            <a:ext cx="4843648" cy="646331"/>
          </a:xfrm>
          <a:prstGeom prst="rect">
            <a:avLst/>
          </a:prstGeom>
          <a:noFill/>
        </p:spPr>
        <p:txBody>
          <a:bodyPr wrap="square" rtlCol="0">
            <a:spAutoFit/>
          </a:bodyPr>
          <a:lstStyle/>
          <a:p>
            <a:r>
              <a:rPr lang="en-US" dirty="0">
                <a:latin typeface="Roboto Mono" pitchFamily="2" charset="0"/>
                <a:ea typeface="Roboto Mono" pitchFamily="2" charset="0"/>
              </a:rPr>
              <a:t>&gt;&gt;&gt; </a:t>
            </a:r>
            <a:r>
              <a:rPr lang="en-US" dirty="0" err="1">
                <a:latin typeface="Roboto Mono" pitchFamily="2" charset="0"/>
                <a:ea typeface="Roboto Mono" pitchFamily="2" charset="0"/>
              </a:rPr>
              <a:t>scipy.special.binom</a:t>
            </a:r>
            <a:r>
              <a:rPr lang="en-US" dirty="0">
                <a:latin typeface="Roboto Mono" pitchFamily="2" charset="0"/>
                <a:ea typeface="Roboto Mono" pitchFamily="2" charset="0"/>
              </a:rPr>
              <a:t>(46, 35)</a:t>
            </a:r>
          </a:p>
          <a:p>
            <a:r>
              <a:rPr lang="en-US" dirty="0">
                <a:latin typeface="Roboto Mono" pitchFamily="2" charset="0"/>
                <a:ea typeface="Roboto Mono" pitchFamily="2" charset="0"/>
              </a:rPr>
              <a:t>13340783196.0</a:t>
            </a:r>
          </a:p>
        </p:txBody>
      </p:sp>
      <p:sp>
        <p:nvSpPr>
          <p:cNvPr id="3" name="TextBox 2">
            <a:extLst>
              <a:ext uri="{FF2B5EF4-FFF2-40B4-BE49-F238E27FC236}">
                <a16:creationId xmlns:a16="http://schemas.microsoft.com/office/drawing/2014/main" id="{C41C76CE-309F-A20E-05E8-2DE423599F51}"/>
              </a:ext>
            </a:extLst>
          </p:cNvPr>
          <p:cNvSpPr txBox="1"/>
          <p:nvPr/>
        </p:nvSpPr>
        <p:spPr>
          <a:xfrm>
            <a:off x="1338916" y="1781722"/>
            <a:ext cx="8090647" cy="830997"/>
          </a:xfrm>
          <a:prstGeom prst="rect">
            <a:avLst/>
          </a:prstGeom>
          <a:noFill/>
        </p:spPr>
        <p:txBody>
          <a:bodyPr wrap="square" rtlCol="0">
            <a:spAutoFit/>
          </a:bodyPr>
          <a:lstStyle/>
          <a:p>
            <a:r>
              <a:rPr lang="en-US" sz="2400" i="1" dirty="0">
                <a:latin typeface="Roboto" panose="02000000000000000000" pitchFamily="2" charset="0"/>
                <a:ea typeface="Roboto" panose="02000000000000000000" pitchFamily="2" charset="0"/>
              </a:rPr>
              <a:t>How many possible orders are there for a box of 35 shirts that come in 12 sizes?</a:t>
            </a:r>
          </a:p>
        </p:txBody>
      </p:sp>
    </p:spTree>
    <p:extLst>
      <p:ext uri="{BB962C8B-B14F-4D97-AF65-F5344CB8AC3E}">
        <p14:creationId xmlns:p14="http://schemas.microsoft.com/office/powerpoint/2010/main" val="53642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E8D7A-B712-BABC-A665-E1CB006D31F4}"/>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Choosing a “best” order is tricky</a:t>
            </a:r>
          </a:p>
        </p:txBody>
      </p:sp>
      <p:sp>
        <p:nvSpPr>
          <p:cNvPr id="3" name="Content Placeholder 2">
            <a:extLst>
              <a:ext uri="{FF2B5EF4-FFF2-40B4-BE49-F238E27FC236}">
                <a16:creationId xmlns:a16="http://schemas.microsoft.com/office/drawing/2014/main" id="{CCB05575-2D65-9F7E-75AB-7D6C6C36D762}"/>
              </a:ext>
            </a:extLst>
          </p:cNvPr>
          <p:cNvSpPr>
            <a:spLocks noGrp="1"/>
          </p:cNvSpPr>
          <p:nvPr>
            <p:ph idx="1"/>
          </p:nvPr>
        </p:nvSpPr>
        <p:spPr/>
        <p:txBody>
          <a:bodyPr/>
          <a:lstStyle/>
          <a:p>
            <a:r>
              <a:rPr lang="en-US" dirty="0"/>
              <a:t>What orders should we expect in the future?</a:t>
            </a:r>
          </a:p>
          <a:p>
            <a:pPr lvl="1"/>
            <a:r>
              <a:rPr lang="en-US" sz="2000" dirty="0"/>
              <a:t>Does the future even resemble the past?</a:t>
            </a:r>
          </a:p>
          <a:p>
            <a:pPr lvl="1"/>
            <a:r>
              <a:rPr lang="en-US" sz="2000" dirty="0"/>
              <a:t>A t-shirt wholesaler can advise us on the size distribution for the general population. At the beginning, we have little experience with our own population (which may be different from the general population). Is there a way to use this knowledge but let it “fade out” over time, as we gain experience?</a:t>
            </a:r>
          </a:p>
          <a:p>
            <a:pPr marL="457200" lvl="1" indent="0">
              <a:buNone/>
            </a:pPr>
            <a:endParaRPr lang="en-US" sz="2000" dirty="0"/>
          </a:p>
          <a:p>
            <a:r>
              <a:rPr lang="en-US" dirty="0"/>
              <a:t>How do we define “best,” and how do we compute it?</a:t>
            </a:r>
          </a:p>
          <a:p>
            <a:pPr lvl="1"/>
            <a:r>
              <a:rPr lang="en-US" sz="2000" dirty="0"/>
              <a:t>We want a full wallet and an airy closet – but for a worst-case sequence of future orders? A typical case? Something else? What’s the balance of pain points (wasting cash, getting cramped on space, not having inventory when you need it)?</a:t>
            </a:r>
          </a:p>
          <a:p>
            <a:pPr lvl="1"/>
            <a:r>
              <a:rPr lang="en-US" sz="2000" dirty="0"/>
              <a:t>Brute-forcing 13.3B of any significant computation is unpalatable.</a:t>
            </a:r>
          </a:p>
          <a:p>
            <a:pPr lvl="1"/>
            <a:endParaRPr lang="en-US" dirty="0"/>
          </a:p>
        </p:txBody>
      </p:sp>
    </p:spTree>
    <p:extLst>
      <p:ext uri="{BB962C8B-B14F-4D97-AF65-F5344CB8AC3E}">
        <p14:creationId xmlns:p14="http://schemas.microsoft.com/office/powerpoint/2010/main" val="1259940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C8893-500C-6876-370A-A21BEF888FDE}"/>
              </a:ext>
            </a:extLst>
          </p:cNvPr>
          <p:cNvSpPr>
            <a:spLocks noGrp="1"/>
          </p:cNvSpPr>
          <p:nvPr>
            <p:ph type="title"/>
          </p:nvPr>
        </p:nvSpPr>
        <p:spPr/>
        <p:txBody>
          <a:bodyPr/>
          <a:lstStyle/>
          <a:p>
            <a:r>
              <a:rPr lang="en-US" dirty="0"/>
              <a:t>The mundane part: </a:t>
            </a:r>
            <a:r>
              <a:rPr lang="en-US" dirty="0" err="1">
                <a:latin typeface="Roboto Mono" pitchFamily="2" charset="0"/>
                <a:ea typeface="Roboto Mono" pitchFamily="2" charset="0"/>
              </a:rPr>
              <a:t>openpyxl</a:t>
            </a:r>
            <a:endParaRPr lang="en-US" dirty="0">
              <a:latin typeface="Roboto Mono" pitchFamily="2" charset="0"/>
              <a:ea typeface="Roboto Mono" pitchFamily="2" charset="0"/>
            </a:endParaRPr>
          </a:p>
        </p:txBody>
      </p:sp>
      <p:sp>
        <p:nvSpPr>
          <p:cNvPr id="5" name="Content Placeholder 4">
            <a:extLst>
              <a:ext uri="{FF2B5EF4-FFF2-40B4-BE49-F238E27FC236}">
                <a16:creationId xmlns:a16="http://schemas.microsoft.com/office/drawing/2014/main" id="{E4397532-5505-DC97-9787-B00A415611B8}"/>
              </a:ext>
            </a:extLst>
          </p:cNvPr>
          <p:cNvSpPr>
            <a:spLocks noGrp="1"/>
          </p:cNvSpPr>
          <p:nvPr>
            <p:ph idx="1"/>
          </p:nvPr>
        </p:nvSpPr>
        <p:spPr>
          <a:xfrm>
            <a:off x="838200" y="2833354"/>
            <a:ext cx="10515600" cy="3000777"/>
          </a:xfrm>
        </p:spPr>
        <p:txBody>
          <a:bodyPr>
            <a:normAutofit/>
          </a:bodyPr>
          <a:lstStyle/>
          <a:p>
            <a:r>
              <a:rPr lang="en-US" sz="2400" dirty="0"/>
              <a:t>Putting advanced inventory optimization into practice generally involves integrating our (</a:t>
            </a:r>
            <a:r>
              <a:rPr lang="en-US" sz="2400" dirty="0" err="1"/>
              <a:t>PyData</a:t>
            </a:r>
            <a:r>
              <a:rPr lang="en-US" sz="2400" dirty="0"/>
              <a:t>) goodies with an existing Enterprise Resource Planning (ERP) system.</a:t>
            </a:r>
          </a:p>
          <a:p>
            <a:r>
              <a:rPr lang="en-US" sz="2400" dirty="0"/>
              <a:t>When the inventory fits in two cardboard boxes, the ERP is probably going to be a Microsoft Excel workbook.</a:t>
            </a:r>
          </a:p>
          <a:p>
            <a:r>
              <a:rPr lang="en-US" sz="2400" dirty="0"/>
              <a:t>And when it doesn’t...Excel (in human hands) is often still the bridge between the ERP and an advanced quantitative solution.</a:t>
            </a:r>
          </a:p>
        </p:txBody>
      </p:sp>
      <p:pic>
        <p:nvPicPr>
          <p:cNvPr id="4" name="Picture 3">
            <a:extLst>
              <a:ext uri="{FF2B5EF4-FFF2-40B4-BE49-F238E27FC236}">
                <a16:creationId xmlns:a16="http://schemas.microsoft.com/office/drawing/2014/main" id="{67811DD9-7999-0BA7-7983-BBDAB61142CC}"/>
              </a:ext>
            </a:extLst>
          </p:cNvPr>
          <p:cNvPicPr>
            <a:picLocks noChangeAspect="1"/>
          </p:cNvPicPr>
          <p:nvPr/>
        </p:nvPicPr>
        <p:blipFill>
          <a:blip r:embed="rId2"/>
          <a:stretch>
            <a:fillRect/>
          </a:stretch>
        </p:blipFill>
        <p:spPr>
          <a:xfrm>
            <a:off x="4386903" y="1690688"/>
            <a:ext cx="3418193" cy="704782"/>
          </a:xfrm>
          <a:prstGeom prst="rect">
            <a:avLst/>
          </a:prstGeom>
        </p:spPr>
      </p:pic>
    </p:spTree>
    <p:extLst>
      <p:ext uri="{BB962C8B-B14F-4D97-AF65-F5344CB8AC3E}">
        <p14:creationId xmlns:p14="http://schemas.microsoft.com/office/powerpoint/2010/main" val="1304835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178310-F7C0-8D99-4E2C-62F6D8CDEF80}"/>
              </a:ext>
            </a:extLst>
          </p:cNvPr>
          <p:cNvSpPr/>
          <p:nvPr/>
        </p:nvSpPr>
        <p:spPr>
          <a:xfrm>
            <a:off x="9375820" y="5280338"/>
            <a:ext cx="2717442" cy="10560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9C8893-500C-6876-370A-A21BEF888FDE}"/>
              </a:ext>
            </a:extLst>
          </p:cNvPr>
          <p:cNvSpPr>
            <a:spLocks noGrp="1"/>
          </p:cNvSpPr>
          <p:nvPr>
            <p:ph type="title"/>
          </p:nvPr>
        </p:nvSpPr>
        <p:spPr/>
        <p:txBody>
          <a:bodyPr/>
          <a:lstStyle/>
          <a:p>
            <a:r>
              <a:rPr lang="en-US" dirty="0"/>
              <a:t>Inventory policy #1: prepare for the worst</a:t>
            </a:r>
            <a:endParaRPr lang="en-US" dirty="0">
              <a:latin typeface="Roboto Mono" pitchFamily="2" charset="0"/>
              <a:ea typeface="Roboto Mono" pitchFamily="2" charset="0"/>
            </a:endParaRPr>
          </a:p>
        </p:txBody>
      </p:sp>
      <p:sp>
        <p:nvSpPr>
          <p:cNvPr id="5" name="Content Placeholder 4">
            <a:extLst>
              <a:ext uri="{FF2B5EF4-FFF2-40B4-BE49-F238E27FC236}">
                <a16:creationId xmlns:a16="http://schemas.microsoft.com/office/drawing/2014/main" id="{E4397532-5505-DC97-9787-B00A415611B8}"/>
              </a:ext>
            </a:extLst>
          </p:cNvPr>
          <p:cNvSpPr>
            <a:spLocks noGrp="1"/>
          </p:cNvSpPr>
          <p:nvPr>
            <p:ph idx="1"/>
          </p:nvPr>
        </p:nvSpPr>
        <p:spPr>
          <a:xfrm>
            <a:off x="838200" y="1687134"/>
            <a:ext cx="10515600" cy="2509088"/>
          </a:xfrm>
        </p:spPr>
        <p:txBody>
          <a:bodyPr>
            <a:normAutofit/>
          </a:bodyPr>
          <a:lstStyle/>
          <a:p>
            <a:r>
              <a:rPr lang="en-US" sz="2400" dirty="0"/>
              <a:t>Pessimistically: what if we don’t understand the demand at all? Forget statistics: if we have 4 of everything, we’re guaranteed 4 orders of supply.</a:t>
            </a:r>
          </a:p>
          <a:p>
            <a:r>
              <a:rPr lang="en-US" sz="2400" dirty="0"/>
              <a:t>Fill up the holes in inventory and spread the rest evenly, breaking ties to favoring the most popular sizes.</a:t>
            </a:r>
          </a:p>
          <a:p>
            <a:r>
              <a:rPr lang="en-US" sz="2400" dirty="0"/>
              <a:t>Math level: counting and common sense.</a:t>
            </a:r>
          </a:p>
          <a:p>
            <a:r>
              <a:rPr lang="en-US" sz="2400" dirty="0"/>
              <a:t>There are applications where this is the right thing to do! (First aid kits!)</a:t>
            </a:r>
          </a:p>
        </p:txBody>
      </p:sp>
      <p:graphicFrame>
        <p:nvGraphicFramePr>
          <p:cNvPr id="3" name="Table 5">
            <a:extLst>
              <a:ext uri="{FF2B5EF4-FFF2-40B4-BE49-F238E27FC236}">
                <a16:creationId xmlns:a16="http://schemas.microsoft.com/office/drawing/2014/main" id="{FEC75299-B627-11CC-8C01-D7B9FA23C32D}"/>
              </a:ext>
            </a:extLst>
          </p:cNvPr>
          <p:cNvGraphicFramePr>
            <a:graphicFrameLocks noGrp="1"/>
          </p:cNvGraphicFramePr>
          <p:nvPr>
            <p:extLst>
              <p:ext uri="{D42A27DB-BD31-4B8C-83A1-F6EECF244321}">
                <p14:modId xmlns:p14="http://schemas.microsoft.com/office/powerpoint/2010/main" val="3766527354"/>
              </p:ext>
            </p:extLst>
          </p:nvPr>
        </p:nvGraphicFramePr>
        <p:xfrm>
          <a:off x="784001" y="4440923"/>
          <a:ext cx="10623998" cy="1483360"/>
        </p:xfrm>
        <a:graphic>
          <a:graphicData uri="http://schemas.openxmlformats.org/drawingml/2006/table">
            <a:tbl>
              <a:tblPr firstRow="1" bandRow="1">
                <a:tableStyleId>{5C22544A-7EE6-4342-B048-85BDC9FD1C3A}</a:tableStyleId>
              </a:tblPr>
              <a:tblGrid>
                <a:gridCol w="1664865">
                  <a:extLst>
                    <a:ext uri="{9D8B030D-6E8A-4147-A177-3AD203B41FA5}">
                      <a16:colId xmlns:a16="http://schemas.microsoft.com/office/drawing/2014/main" val="393079608"/>
                    </a:ext>
                  </a:extLst>
                </a:gridCol>
                <a:gridCol w="706669">
                  <a:extLst>
                    <a:ext uri="{9D8B030D-6E8A-4147-A177-3AD203B41FA5}">
                      <a16:colId xmlns:a16="http://schemas.microsoft.com/office/drawing/2014/main" val="123043089"/>
                    </a:ext>
                  </a:extLst>
                </a:gridCol>
                <a:gridCol w="574918">
                  <a:extLst>
                    <a:ext uri="{9D8B030D-6E8A-4147-A177-3AD203B41FA5}">
                      <a16:colId xmlns:a16="http://schemas.microsoft.com/office/drawing/2014/main" val="3733180695"/>
                    </a:ext>
                  </a:extLst>
                </a:gridCol>
                <a:gridCol w="646783">
                  <a:extLst>
                    <a:ext uri="{9D8B030D-6E8A-4147-A177-3AD203B41FA5}">
                      <a16:colId xmlns:a16="http://schemas.microsoft.com/office/drawing/2014/main" val="2701521360"/>
                    </a:ext>
                  </a:extLst>
                </a:gridCol>
                <a:gridCol w="684161">
                  <a:extLst>
                    <a:ext uri="{9D8B030D-6E8A-4147-A177-3AD203B41FA5}">
                      <a16:colId xmlns:a16="http://schemas.microsoft.com/office/drawing/2014/main" val="1581782662"/>
                    </a:ext>
                  </a:extLst>
                </a:gridCol>
                <a:gridCol w="721217">
                  <a:extLst>
                    <a:ext uri="{9D8B030D-6E8A-4147-A177-3AD203B41FA5}">
                      <a16:colId xmlns:a16="http://schemas.microsoft.com/office/drawing/2014/main" val="1771594825"/>
                    </a:ext>
                  </a:extLst>
                </a:gridCol>
                <a:gridCol w="850006">
                  <a:extLst>
                    <a:ext uri="{9D8B030D-6E8A-4147-A177-3AD203B41FA5}">
                      <a16:colId xmlns:a16="http://schemas.microsoft.com/office/drawing/2014/main" val="61166371"/>
                    </a:ext>
                  </a:extLst>
                </a:gridCol>
                <a:gridCol w="798490">
                  <a:extLst>
                    <a:ext uri="{9D8B030D-6E8A-4147-A177-3AD203B41FA5}">
                      <a16:colId xmlns:a16="http://schemas.microsoft.com/office/drawing/2014/main" val="2759707206"/>
                    </a:ext>
                  </a:extLst>
                </a:gridCol>
                <a:gridCol w="772732">
                  <a:extLst>
                    <a:ext uri="{9D8B030D-6E8A-4147-A177-3AD203B41FA5}">
                      <a16:colId xmlns:a16="http://schemas.microsoft.com/office/drawing/2014/main" val="3992879019"/>
                    </a:ext>
                  </a:extLst>
                </a:gridCol>
                <a:gridCol w="811369">
                  <a:extLst>
                    <a:ext uri="{9D8B030D-6E8A-4147-A177-3AD203B41FA5}">
                      <a16:colId xmlns:a16="http://schemas.microsoft.com/office/drawing/2014/main" val="3774813933"/>
                    </a:ext>
                  </a:extLst>
                </a:gridCol>
                <a:gridCol w="758326">
                  <a:extLst>
                    <a:ext uri="{9D8B030D-6E8A-4147-A177-3AD203B41FA5}">
                      <a16:colId xmlns:a16="http://schemas.microsoft.com/office/drawing/2014/main" val="3602743084"/>
                    </a:ext>
                  </a:extLst>
                </a:gridCol>
                <a:gridCol w="817231">
                  <a:extLst>
                    <a:ext uri="{9D8B030D-6E8A-4147-A177-3AD203B41FA5}">
                      <a16:colId xmlns:a16="http://schemas.microsoft.com/office/drawing/2014/main" val="241327685"/>
                    </a:ext>
                  </a:extLst>
                </a:gridCol>
                <a:gridCol w="817231">
                  <a:extLst>
                    <a:ext uri="{9D8B030D-6E8A-4147-A177-3AD203B41FA5}">
                      <a16:colId xmlns:a16="http://schemas.microsoft.com/office/drawing/2014/main" val="1133885"/>
                    </a:ext>
                  </a:extLst>
                </a:gridCol>
              </a:tblGrid>
              <a:tr h="370840">
                <a:tc>
                  <a:txBody>
                    <a:bodyPr/>
                    <a:lstStyle/>
                    <a:p>
                      <a:endParaRPr lang="en-US" dirty="0"/>
                    </a:p>
                  </a:txBody>
                  <a:tcPr/>
                </a:tc>
                <a:tc>
                  <a:txBody>
                    <a:bodyPr/>
                    <a:lstStyle/>
                    <a:p>
                      <a:r>
                        <a:rPr lang="en-US" dirty="0"/>
                        <a:t>MXS</a:t>
                      </a:r>
                    </a:p>
                  </a:txBody>
                  <a:tcPr/>
                </a:tc>
                <a:tc>
                  <a:txBody>
                    <a:bodyPr/>
                    <a:lstStyle/>
                    <a:p>
                      <a:r>
                        <a:rPr lang="en-US" dirty="0"/>
                        <a:t>MS</a:t>
                      </a:r>
                    </a:p>
                  </a:txBody>
                  <a:tcPr/>
                </a:tc>
                <a:tc>
                  <a:txBody>
                    <a:bodyPr/>
                    <a:lstStyle/>
                    <a:p>
                      <a:r>
                        <a:rPr lang="en-US" dirty="0"/>
                        <a:t>MM</a:t>
                      </a:r>
                    </a:p>
                  </a:txBody>
                  <a:tcPr/>
                </a:tc>
                <a:tc>
                  <a:txBody>
                    <a:bodyPr/>
                    <a:lstStyle/>
                    <a:p>
                      <a:r>
                        <a:rPr lang="en-US" dirty="0"/>
                        <a:t>ML</a:t>
                      </a:r>
                    </a:p>
                  </a:txBody>
                  <a:tcPr/>
                </a:tc>
                <a:tc>
                  <a:txBody>
                    <a:bodyPr/>
                    <a:lstStyle/>
                    <a:p>
                      <a:r>
                        <a:rPr lang="en-US" dirty="0"/>
                        <a:t>MXL</a:t>
                      </a:r>
                    </a:p>
                  </a:txBody>
                  <a:tcPr/>
                </a:tc>
                <a:tc>
                  <a:txBody>
                    <a:bodyPr/>
                    <a:lstStyle/>
                    <a:p>
                      <a:r>
                        <a:rPr lang="en-US" dirty="0"/>
                        <a:t>M2XL</a:t>
                      </a:r>
                    </a:p>
                  </a:txBody>
                  <a:tcPr/>
                </a:tc>
                <a:tc>
                  <a:txBody>
                    <a:bodyPr/>
                    <a:lstStyle/>
                    <a:p>
                      <a:r>
                        <a:rPr lang="en-US" dirty="0"/>
                        <a:t>M3XL</a:t>
                      </a:r>
                    </a:p>
                  </a:txBody>
                  <a:tcPr/>
                </a:tc>
                <a:tc>
                  <a:txBody>
                    <a:bodyPr/>
                    <a:lstStyle/>
                    <a:p>
                      <a:r>
                        <a:rPr lang="en-US" dirty="0"/>
                        <a:t>WS</a:t>
                      </a:r>
                    </a:p>
                  </a:txBody>
                  <a:tcPr/>
                </a:tc>
                <a:tc>
                  <a:txBody>
                    <a:bodyPr/>
                    <a:lstStyle/>
                    <a:p>
                      <a:r>
                        <a:rPr lang="en-US" dirty="0"/>
                        <a:t>WM</a:t>
                      </a:r>
                    </a:p>
                  </a:txBody>
                  <a:tcPr/>
                </a:tc>
                <a:tc>
                  <a:txBody>
                    <a:bodyPr/>
                    <a:lstStyle/>
                    <a:p>
                      <a:r>
                        <a:rPr lang="en-US" dirty="0"/>
                        <a:t>WL</a:t>
                      </a:r>
                    </a:p>
                  </a:txBody>
                  <a:tcPr/>
                </a:tc>
                <a:tc>
                  <a:txBody>
                    <a:bodyPr/>
                    <a:lstStyle/>
                    <a:p>
                      <a:r>
                        <a:rPr lang="en-US" dirty="0"/>
                        <a:t>WXL</a:t>
                      </a:r>
                    </a:p>
                  </a:txBody>
                  <a:tcPr/>
                </a:tc>
                <a:tc>
                  <a:txBody>
                    <a:bodyPr/>
                    <a:lstStyle/>
                    <a:p>
                      <a:r>
                        <a:rPr lang="en-US" dirty="0"/>
                        <a:t>W2XL</a:t>
                      </a:r>
                    </a:p>
                  </a:txBody>
                  <a:tcPr/>
                </a:tc>
                <a:extLst>
                  <a:ext uri="{0D108BD9-81ED-4DB2-BD59-A6C34878D82A}">
                    <a16:rowId xmlns:a16="http://schemas.microsoft.com/office/drawing/2014/main" val="3467800654"/>
                  </a:ext>
                </a:extLst>
              </a:tr>
              <a:tr h="370840">
                <a:tc>
                  <a:txBody>
                    <a:bodyPr/>
                    <a:lstStyle/>
                    <a:p>
                      <a:r>
                        <a:rPr lang="en-US" dirty="0"/>
                        <a:t>Before</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5</a:t>
                      </a:r>
                    </a:p>
                  </a:txBody>
                  <a:tcPr/>
                </a:tc>
                <a:tc>
                  <a:txBody>
                    <a:bodyPr/>
                    <a:lstStyle/>
                    <a:p>
                      <a:r>
                        <a:rPr lang="en-US" dirty="0"/>
                        <a:t>3</a:t>
                      </a:r>
                    </a:p>
                  </a:txBody>
                  <a:tcPr/>
                </a:tc>
                <a:tc>
                  <a:txBody>
                    <a:bodyPr/>
                    <a:lstStyle/>
                    <a:p>
                      <a:r>
                        <a:rPr lang="en-US" dirty="0"/>
                        <a:t>2</a:t>
                      </a:r>
                    </a:p>
                  </a:txBody>
                  <a:tcPr/>
                </a:tc>
                <a:tc>
                  <a:txBody>
                    <a:bodyPr/>
                    <a:lstStyle/>
                    <a:p>
                      <a:r>
                        <a:rPr lang="en-US" dirty="0"/>
                        <a:t>1</a:t>
                      </a:r>
                    </a:p>
                  </a:txBody>
                  <a:tcPr/>
                </a:tc>
                <a:tc>
                  <a:txBody>
                    <a:bodyPr/>
                    <a:lstStyle/>
                    <a:p>
                      <a:r>
                        <a:rPr lang="en-US" dirty="0"/>
                        <a:t>3</a:t>
                      </a:r>
                    </a:p>
                  </a:txBody>
                  <a:tcPr/>
                </a:tc>
                <a:tc>
                  <a:txBody>
                    <a:bodyPr/>
                    <a:lstStyle/>
                    <a:p>
                      <a:r>
                        <a:rPr lang="en-US" dirty="0"/>
                        <a:t>0</a:t>
                      </a:r>
                    </a:p>
                  </a:txBody>
                  <a:tcPr/>
                </a:tc>
                <a:tc>
                  <a:txBody>
                    <a:bodyPr/>
                    <a:lstStyle/>
                    <a:p>
                      <a:r>
                        <a:rPr lang="en-US" dirty="0"/>
                        <a:t>3</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623546673"/>
                  </a:ext>
                </a:extLst>
              </a:tr>
              <a:tr h="370840">
                <a:tc>
                  <a:txBody>
                    <a:bodyPr/>
                    <a:lstStyle/>
                    <a:p>
                      <a:r>
                        <a:rPr lang="en-US" dirty="0"/>
                        <a:t>Policy #1 Order</a:t>
                      </a:r>
                    </a:p>
                  </a:txBody>
                  <a:tcPr/>
                </a:tc>
                <a:tc>
                  <a:txBody>
                    <a:bodyPr/>
                    <a:lstStyle/>
                    <a:p>
                      <a:r>
                        <a:rPr lang="en-US" dirty="0"/>
                        <a:t>3</a:t>
                      </a:r>
                    </a:p>
                  </a:txBody>
                  <a:tcPr/>
                </a:tc>
                <a:tc>
                  <a:txBody>
                    <a:bodyPr/>
                    <a:lstStyle/>
                    <a:p>
                      <a:r>
                        <a:rPr lang="en-US" dirty="0"/>
                        <a:t>5</a:t>
                      </a:r>
                    </a:p>
                  </a:txBody>
                  <a:tcPr/>
                </a:tc>
                <a:tc>
                  <a:txBody>
                    <a:bodyPr/>
                    <a:lstStyle/>
                    <a:p>
                      <a:r>
                        <a:rPr lang="en-US" dirty="0"/>
                        <a:t>6</a:t>
                      </a:r>
                    </a:p>
                  </a:txBody>
                  <a:tcPr/>
                </a:tc>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1</a:t>
                      </a:r>
                    </a:p>
                  </a:txBody>
                  <a:tcPr/>
                </a:tc>
                <a:tc>
                  <a:txBody>
                    <a:bodyPr/>
                    <a:lstStyle/>
                    <a:p>
                      <a:r>
                        <a:rPr lang="en-US" dirty="0"/>
                        <a:t>5</a:t>
                      </a:r>
                    </a:p>
                  </a:txBody>
                  <a:tcPr/>
                </a:tc>
                <a:tc>
                  <a:txBody>
                    <a:bodyPr/>
                    <a:lstStyle/>
                    <a:p>
                      <a:r>
                        <a:rPr lang="en-US" dirty="0"/>
                        <a:t>1</a:t>
                      </a:r>
                    </a:p>
                  </a:txBody>
                  <a:tcPr/>
                </a:tc>
                <a:tc>
                  <a:txBody>
                    <a:bodyPr/>
                    <a:lstStyle/>
                    <a:p>
                      <a:r>
                        <a:rPr lang="en-US" dirty="0"/>
                        <a:t>4</a:t>
                      </a:r>
                    </a:p>
                  </a:txBody>
                  <a:tcPr/>
                </a:tc>
                <a:tc>
                  <a:txBody>
                    <a:bodyPr/>
                    <a:lstStyle/>
                    <a:p>
                      <a:r>
                        <a:rPr lang="en-US" dirty="0"/>
                        <a:t>4</a:t>
                      </a:r>
                    </a:p>
                  </a:txBody>
                  <a:tcPr/>
                </a:tc>
                <a:extLst>
                  <a:ext uri="{0D108BD9-81ED-4DB2-BD59-A6C34878D82A}">
                    <a16:rowId xmlns:a16="http://schemas.microsoft.com/office/drawing/2014/main" val="1011338913"/>
                  </a:ext>
                </a:extLst>
              </a:tr>
              <a:tr h="370840">
                <a:tc>
                  <a:txBody>
                    <a:bodyPr/>
                    <a:lstStyle/>
                    <a:p>
                      <a:r>
                        <a:rPr lang="en-US" dirty="0"/>
                        <a:t>After</a:t>
                      </a:r>
                    </a:p>
                  </a:txBody>
                  <a:tcPr/>
                </a:tc>
                <a:tc>
                  <a:txBody>
                    <a:bodyPr/>
                    <a:lstStyle/>
                    <a:p>
                      <a:r>
                        <a:rPr lang="en-US" dirty="0"/>
                        <a:t>4</a:t>
                      </a:r>
                    </a:p>
                  </a:txBody>
                  <a:tcPr/>
                </a:tc>
                <a:tc>
                  <a:txBody>
                    <a:bodyPr/>
                    <a:lstStyle/>
                    <a:p>
                      <a:r>
                        <a:rPr lang="en-US" dirty="0"/>
                        <a:t>4</a:t>
                      </a:r>
                    </a:p>
                  </a:txBody>
                  <a:tcPr/>
                </a:tc>
                <a:tc>
                  <a:txBody>
                    <a:bodyPr/>
                    <a:lstStyle/>
                    <a:p>
                      <a:r>
                        <a:rPr lang="en-US" dirty="0"/>
                        <a:t>5</a:t>
                      </a:r>
                    </a:p>
                  </a:txBody>
                  <a:tcPr/>
                </a:tc>
                <a:tc>
                  <a:txBody>
                    <a:bodyPr/>
                    <a:lstStyle/>
                    <a:p>
                      <a:r>
                        <a:rPr lang="en-US" dirty="0"/>
                        <a:t>5</a:t>
                      </a:r>
                    </a:p>
                  </a:txBody>
                  <a:tcPr/>
                </a:tc>
                <a:tc>
                  <a:txBody>
                    <a:bodyPr/>
                    <a:lstStyle/>
                    <a:p>
                      <a:r>
                        <a:rPr lang="en-US" dirty="0"/>
                        <a:t>4</a:t>
                      </a:r>
                    </a:p>
                  </a:txBody>
                  <a:tcPr/>
                </a:tc>
                <a:tc>
                  <a:txBody>
                    <a:bodyPr/>
                    <a:lstStyle/>
                    <a:p>
                      <a:r>
                        <a:rPr lang="en-US" dirty="0"/>
                        <a:t>4</a:t>
                      </a:r>
                    </a:p>
                  </a:txBody>
                  <a:tcPr/>
                </a:tc>
                <a:tc>
                  <a:txBody>
                    <a:bodyPr/>
                    <a:lstStyle/>
                    <a:p>
                      <a:r>
                        <a:rPr lang="en-US" dirty="0"/>
                        <a:t>4</a:t>
                      </a:r>
                    </a:p>
                  </a:txBody>
                  <a:tcPr/>
                </a:tc>
                <a:tc>
                  <a:txBody>
                    <a:bodyPr/>
                    <a:lstStyle/>
                    <a:p>
                      <a:r>
                        <a:rPr lang="en-US" dirty="0"/>
                        <a:t>4</a:t>
                      </a:r>
                    </a:p>
                  </a:txBody>
                  <a:tcPr/>
                </a:tc>
                <a:tc>
                  <a:txBody>
                    <a:bodyPr/>
                    <a:lstStyle/>
                    <a:p>
                      <a:r>
                        <a:rPr lang="en-US" dirty="0"/>
                        <a:t>5</a:t>
                      </a:r>
                    </a:p>
                  </a:txBody>
                  <a:tcPr/>
                </a:tc>
                <a:tc>
                  <a:txBody>
                    <a:bodyPr/>
                    <a:lstStyle/>
                    <a:p>
                      <a:r>
                        <a:rPr lang="en-US" dirty="0"/>
                        <a:t>4</a:t>
                      </a:r>
                    </a:p>
                  </a:txBody>
                  <a:tcPr/>
                </a:tc>
                <a:tc>
                  <a:txBody>
                    <a:bodyPr/>
                    <a:lstStyle/>
                    <a:p>
                      <a:r>
                        <a:rPr lang="en-US" dirty="0"/>
                        <a:t>4</a:t>
                      </a:r>
                    </a:p>
                  </a:txBody>
                  <a:tcPr/>
                </a:tc>
                <a:tc>
                  <a:txBody>
                    <a:bodyPr/>
                    <a:lstStyle/>
                    <a:p>
                      <a:r>
                        <a:rPr lang="en-US" dirty="0"/>
                        <a:t>4</a:t>
                      </a:r>
                    </a:p>
                  </a:txBody>
                  <a:tcPr/>
                </a:tc>
                <a:extLst>
                  <a:ext uri="{0D108BD9-81ED-4DB2-BD59-A6C34878D82A}">
                    <a16:rowId xmlns:a16="http://schemas.microsoft.com/office/drawing/2014/main" val="1775142156"/>
                  </a:ext>
                </a:extLst>
              </a:tr>
            </a:tbl>
          </a:graphicData>
        </a:graphic>
      </p:graphicFrame>
    </p:spTree>
    <p:extLst>
      <p:ext uri="{BB962C8B-B14F-4D97-AF65-F5344CB8AC3E}">
        <p14:creationId xmlns:p14="http://schemas.microsoft.com/office/powerpoint/2010/main" val="3029795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7178310-F7C0-8D99-4E2C-62F6D8CDEF80}"/>
              </a:ext>
            </a:extLst>
          </p:cNvPr>
          <p:cNvSpPr/>
          <p:nvPr/>
        </p:nvSpPr>
        <p:spPr>
          <a:xfrm>
            <a:off x="9375820" y="5280338"/>
            <a:ext cx="2717442" cy="10560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9C8893-500C-6876-370A-A21BEF888FDE}"/>
              </a:ext>
            </a:extLst>
          </p:cNvPr>
          <p:cNvSpPr>
            <a:spLocks noGrp="1"/>
          </p:cNvSpPr>
          <p:nvPr>
            <p:ph type="title"/>
          </p:nvPr>
        </p:nvSpPr>
        <p:spPr/>
        <p:txBody>
          <a:bodyPr/>
          <a:lstStyle/>
          <a:p>
            <a:r>
              <a:rPr lang="en-US" dirty="0"/>
              <a:t>Inventory policy #2: take industry advice</a:t>
            </a:r>
            <a:endParaRPr lang="en-US" dirty="0">
              <a:latin typeface="Roboto Mono" pitchFamily="2" charset="0"/>
              <a:ea typeface="Roboto Mono" pitchFamily="2" charset="0"/>
            </a:endParaRPr>
          </a:p>
        </p:txBody>
      </p:sp>
      <p:sp>
        <p:nvSpPr>
          <p:cNvPr id="5" name="Content Placeholder 4">
            <a:extLst>
              <a:ext uri="{FF2B5EF4-FFF2-40B4-BE49-F238E27FC236}">
                <a16:creationId xmlns:a16="http://schemas.microsoft.com/office/drawing/2014/main" id="{E4397532-5505-DC97-9787-B00A415611B8}"/>
              </a:ext>
            </a:extLst>
          </p:cNvPr>
          <p:cNvSpPr>
            <a:spLocks noGrp="1"/>
          </p:cNvSpPr>
          <p:nvPr>
            <p:ph idx="1"/>
          </p:nvPr>
        </p:nvSpPr>
        <p:spPr>
          <a:xfrm>
            <a:off x="838200" y="1700013"/>
            <a:ext cx="7185338" cy="2509088"/>
          </a:xfrm>
        </p:spPr>
        <p:txBody>
          <a:bodyPr>
            <a:normAutofit/>
          </a:bodyPr>
          <a:lstStyle/>
          <a:p>
            <a:r>
              <a:rPr lang="en-US" sz="2400" dirty="0"/>
              <a:t>A reasonable idea: stock what the industry suggests.</a:t>
            </a:r>
          </a:p>
          <a:p>
            <a:r>
              <a:rPr lang="en-US" sz="2400" dirty="0"/>
              <a:t>Make sure we have one of everything, then one at a time, add shirts where we are the farthest below the recommended industry proportions. </a:t>
            </a:r>
          </a:p>
          <a:p>
            <a:r>
              <a:rPr lang="en-US" sz="2400" dirty="0"/>
              <a:t>Math level: analyst with Excel.</a:t>
            </a:r>
          </a:p>
          <a:p>
            <a:endParaRPr lang="en-US" sz="2400" dirty="0"/>
          </a:p>
          <a:p>
            <a:endParaRPr lang="en-US" sz="2400" dirty="0"/>
          </a:p>
        </p:txBody>
      </p:sp>
      <p:graphicFrame>
        <p:nvGraphicFramePr>
          <p:cNvPr id="3" name="Table 5">
            <a:extLst>
              <a:ext uri="{FF2B5EF4-FFF2-40B4-BE49-F238E27FC236}">
                <a16:creationId xmlns:a16="http://schemas.microsoft.com/office/drawing/2014/main" id="{FEC75299-B627-11CC-8C01-D7B9FA23C32D}"/>
              </a:ext>
            </a:extLst>
          </p:cNvPr>
          <p:cNvGraphicFramePr>
            <a:graphicFrameLocks noGrp="1"/>
          </p:cNvGraphicFramePr>
          <p:nvPr>
            <p:extLst>
              <p:ext uri="{D42A27DB-BD31-4B8C-83A1-F6EECF244321}">
                <p14:modId xmlns:p14="http://schemas.microsoft.com/office/powerpoint/2010/main" val="3413657146"/>
              </p:ext>
            </p:extLst>
          </p:nvPr>
        </p:nvGraphicFramePr>
        <p:xfrm>
          <a:off x="784001" y="4428044"/>
          <a:ext cx="10623998" cy="1483360"/>
        </p:xfrm>
        <a:graphic>
          <a:graphicData uri="http://schemas.openxmlformats.org/drawingml/2006/table">
            <a:tbl>
              <a:tblPr firstRow="1" bandRow="1">
                <a:tableStyleId>{5C22544A-7EE6-4342-B048-85BDC9FD1C3A}</a:tableStyleId>
              </a:tblPr>
              <a:tblGrid>
                <a:gridCol w="1664865">
                  <a:extLst>
                    <a:ext uri="{9D8B030D-6E8A-4147-A177-3AD203B41FA5}">
                      <a16:colId xmlns:a16="http://schemas.microsoft.com/office/drawing/2014/main" val="393079608"/>
                    </a:ext>
                  </a:extLst>
                </a:gridCol>
                <a:gridCol w="706669">
                  <a:extLst>
                    <a:ext uri="{9D8B030D-6E8A-4147-A177-3AD203B41FA5}">
                      <a16:colId xmlns:a16="http://schemas.microsoft.com/office/drawing/2014/main" val="123043089"/>
                    </a:ext>
                  </a:extLst>
                </a:gridCol>
                <a:gridCol w="574918">
                  <a:extLst>
                    <a:ext uri="{9D8B030D-6E8A-4147-A177-3AD203B41FA5}">
                      <a16:colId xmlns:a16="http://schemas.microsoft.com/office/drawing/2014/main" val="3733180695"/>
                    </a:ext>
                  </a:extLst>
                </a:gridCol>
                <a:gridCol w="646783">
                  <a:extLst>
                    <a:ext uri="{9D8B030D-6E8A-4147-A177-3AD203B41FA5}">
                      <a16:colId xmlns:a16="http://schemas.microsoft.com/office/drawing/2014/main" val="2701521360"/>
                    </a:ext>
                  </a:extLst>
                </a:gridCol>
                <a:gridCol w="658403">
                  <a:extLst>
                    <a:ext uri="{9D8B030D-6E8A-4147-A177-3AD203B41FA5}">
                      <a16:colId xmlns:a16="http://schemas.microsoft.com/office/drawing/2014/main" val="1581782662"/>
                    </a:ext>
                  </a:extLst>
                </a:gridCol>
                <a:gridCol w="746975">
                  <a:extLst>
                    <a:ext uri="{9D8B030D-6E8A-4147-A177-3AD203B41FA5}">
                      <a16:colId xmlns:a16="http://schemas.microsoft.com/office/drawing/2014/main" val="1771594825"/>
                    </a:ext>
                  </a:extLst>
                </a:gridCol>
                <a:gridCol w="850006">
                  <a:extLst>
                    <a:ext uri="{9D8B030D-6E8A-4147-A177-3AD203B41FA5}">
                      <a16:colId xmlns:a16="http://schemas.microsoft.com/office/drawing/2014/main" val="61166371"/>
                    </a:ext>
                  </a:extLst>
                </a:gridCol>
                <a:gridCol w="798490">
                  <a:extLst>
                    <a:ext uri="{9D8B030D-6E8A-4147-A177-3AD203B41FA5}">
                      <a16:colId xmlns:a16="http://schemas.microsoft.com/office/drawing/2014/main" val="2759707206"/>
                    </a:ext>
                  </a:extLst>
                </a:gridCol>
                <a:gridCol w="746975">
                  <a:extLst>
                    <a:ext uri="{9D8B030D-6E8A-4147-A177-3AD203B41FA5}">
                      <a16:colId xmlns:a16="http://schemas.microsoft.com/office/drawing/2014/main" val="3992879019"/>
                    </a:ext>
                  </a:extLst>
                </a:gridCol>
                <a:gridCol w="798490">
                  <a:extLst>
                    <a:ext uri="{9D8B030D-6E8A-4147-A177-3AD203B41FA5}">
                      <a16:colId xmlns:a16="http://schemas.microsoft.com/office/drawing/2014/main" val="3774813933"/>
                    </a:ext>
                  </a:extLst>
                </a:gridCol>
                <a:gridCol w="796962">
                  <a:extLst>
                    <a:ext uri="{9D8B030D-6E8A-4147-A177-3AD203B41FA5}">
                      <a16:colId xmlns:a16="http://schemas.microsoft.com/office/drawing/2014/main" val="3602743084"/>
                    </a:ext>
                  </a:extLst>
                </a:gridCol>
                <a:gridCol w="817231">
                  <a:extLst>
                    <a:ext uri="{9D8B030D-6E8A-4147-A177-3AD203B41FA5}">
                      <a16:colId xmlns:a16="http://schemas.microsoft.com/office/drawing/2014/main" val="241327685"/>
                    </a:ext>
                  </a:extLst>
                </a:gridCol>
                <a:gridCol w="817231">
                  <a:extLst>
                    <a:ext uri="{9D8B030D-6E8A-4147-A177-3AD203B41FA5}">
                      <a16:colId xmlns:a16="http://schemas.microsoft.com/office/drawing/2014/main" val="1133885"/>
                    </a:ext>
                  </a:extLst>
                </a:gridCol>
              </a:tblGrid>
              <a:tr h="370840">
                <a:tc>
                  <a:txBody>
                    <a:bodyPr/>
                    <a:lstStyle/>
                    <a:p>
                      <a:endParaRPr lang="en-US" dirty="0"/>
                    </a:p>
                  </a:txBody>
                  <a:tcPr/>
                </a:tc>
                <a:tc>
                  <a:txBody>
                    <a:bodyPr/>
                    <a:lstStyle/>
                    <a:p>
                      <a:r>
                        <a:rPr lang="en-US" dirty="0"/>
                        <a:t>MXS</a:t>
                      </a:r>
                    </a:p>
                  </a:txBody>
                  <a:tcPr/>
                </a:tc>
                <a:tc>
                  <a:txBody>
                    <a:bodyPr/>
                    <a:lstStyle/>
                    <a:p>
                      <a:r>
                        <a:rPr lang="en-US" dirty="0"/>
                        <a:t>MS</a:t>
                      </a:r>
                    </a:p>
                  </a:txBody>
                  <a:tcPr/>
                </a:tc>
                <a:tc>
                  <a:txBody>
                    <a:bodyPr/>
                    <a:lstStyle/>
                    <a:p>
                      <a:r>
                        <a:rPr lang="en-US" dirty="0"/>
                        <a:t>MM</a:t>
                      </a:r>
                    </a:p>
                  </a:txBody>
                  <a:tcPr/>
                </a:tc>
                <a:tc>
                  <a:txBody>
                    <a:bodyPr/>
                    <a:lstStyle/>
                    <a:p>
                      <a:r>
                        <a:rPr lang="en-US" dirty="0"/>
                        <a:t>ML</a:t>
                      </a:r>
                    </a:p>
                  </a:txBody>
                  <a:tcPr/>
                </a:tc>
                <a:tc>
                  <a:txBody>
                    <a:bodyPr/>
                    <a:lstStyle/>
                    <a:p>
                      <a:r>
                        <a:rPr lang="en-US" dirty="0"/>
                        <a:t>MXL</a:t>
                      </a:r>
                    </a:p>
                  </a:txBody>
                  <a:tcPr/>
                </a:tc>
                <a:tc>
                  <a:txBody>
                    <a:bodyPr/>
                    <a:lstStyle/>
                    <a:p>
                      <a:r>
                        <a:rPr lang="en-US" dirty="0"/>
                        <a:t>M2XL</a:t>
                      </a:r>
                    </a:p>
                  </a:txBody>
                  <a:tcPr/>
                </a:tc>
                <a:tc>
                  <a:txBody>
                    <a:bodyPr/>
                    <a:lstStyle/>
                    <a:p>
                      <a:r>
                        <a:rPr lang="en-US" dirty="0"/>
                        <a:t>M3XL</a:t>
                      </a:r>
                    </a:p>
                  </a:txBody>
                  <a:tcPr/>
                </a:tc>
                <a:tc>
                  <a:txBody>
                    <a:bodyPr/>
                    <a:lstStyle/>
                    <a:p>
                      <a:r>
                        <a:rPr lang="en-US" dirty="0"/>
                        <a:t>WS</a:t>
                      </a:r>
                    </a:p>
                  </a:txBody>
                  <a:tcPr/>
                </a:tc>
                <a:tc>
                  <a:txBody>
                    <a:bodyPr/>
                    <a:lstStyle/>
                    <a:p>
                      <a:r>
                        <a:rPr lang="en-US" dirty="0"/>
                        <a:t>WM</a:t>
                      </a:r>
                    </a:p>
                  </a:txBody>
                  <a:tcPr/>
                </a:tc>
                <a:tc>
                  <a:txBody>
                    <a:bodyPr/>
                    <a:lstStyle/>
                    <a:p>
                      <a:r>
                        <a:rPr lang="en-US" dirty="0"/>
                        <a:t>WL</a:t>
                      </a:r>
                    </a:p>
                  </a:txBody>
                  <a:tcPr/>
                </a:tc>
                <a:tc>
                  <a:txBody>
                    <a:bodyPr/>
                    <a:lstStyle/>
                    <a:p>
                      <a:r>
                        <a:rPr lang="en-US" dirty="0"/>
                        <a:t>WXL</a:t>
                      </a:r>
                    </a:p>
                  </a:txBody>
                  <a:tcPr/>
                </a:tc>
                <a:tc>
                  <a:txBody>
                    <a:bodyPr/>
                    <a:lstStyle/>
                    <a:p>
                      <a:r>
                        <a:rPr lang="en-US" dirty="0"/>
                        <a:t>W2XL</a:t>
                      </a:r>
                    </a:p>
                  </a:txBody>
                  <a:tcPr/>
                </a:tc>
                <a:extLst>
                  <a:ext uri="{0D108BD9-81ED-4DB2-BD59-A6C34878D82A}">
                    <a16:rowId xmlns:a16="http://schemas.microsoft.com/office/drawing/2014/main" val="3467800654"/>
                  </a:ext>
                </a:extLst>
              </a:tr>
              <a:tr h="370840">
                <a:tc>
                  <a:txBody>
                    <a:bodyPr/>
                    <a:lstStyle/>
                    <a:p>
                      <a:r>
                        <a:rPr lang="en-US" dirty="0"/>
                        <a:t>Before</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5</a:t>
                      </a:r>
                    </a:p>
                  </a:txBody>
                  <a:tcPr/>
                </a:tc>
                <a:tc>
                  <a:txBody>
                    <a:bodyPr/>
                    <a:lstStyle/>
                    <a:p>
                      <a:r>
                        <a:rPr lang="en-US" dirty="0"/>
                        <a:t>3</a:t>
                      </a:r>
                    </a:p>
                  </a:txBody>
                  <a:tcPr/>
                </a:tc>
                <a:tc>
                  <a:txBody>
                    <a:bodyPr/>
                    <a:lstStyle/>
                    <a:p>
                      <a:r>
                        <a:rPr lang="en-US" dirty="0"/>
                        <a:t>2</a:t>
                      </a:r>
                    </a:p>
                  </a:txBody>
                  <a:tcPr/>
                </a:tc>
                <a:tc>
                  <a:txBody>
                    <a:bodyPr/>
                    <a:lstStyle/>
                    <a:p>
                      <a:r>
                        <a:rPr lang="en-US" dirty="0"/>
                        <a:t>1</a:t>
                      </a:r>
                    </a:p>
                  </a:txBody>
                  <a:tcPr/>
                </a:tc>
                <a:tc>
                  <a:txBody>
                    <a:bodyPr/>
                    <a:lstStyle/>
                    <a:p>
                      <a:r>
                        <a:rPr lang="en-US" dirty="0"/>
                        <a:t>3</a:t>
                      </a:r>
                    </a:p>
                  </a:txBody>
                  <a:tcPr/>
                </a:tc>
                <a:tc>
                  <a:txBody>
                    <a:bodyPr/>
                    <a:lstStyle/>
                    <a:p>
                      <a:r>
                        <a:rPr lang="en-US" dirty="0"/>
                        <a:t>0</a:t>
                      </a:r>
                    </a:p>
                  </a:txBody>
                  <a:tcPr/>
                </a:tc>
                <a:tc>
                  <a:txBody>
                    <a:bodyPr/>
                    <a:lstStyle/>
                    <a:p>
                      <a:r>
                        <a:rPr lang="en-US" dirty="0"/>
                        <a:t>3</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623546673"/>
                  </a:ext>
                </a:extLst>
              </a:tr>
              <a:tr h="370840">
                <a:tc>
                  <a:txBody>
                    <a:bodyPr/>
                    <a:lstStyle/>
                    <a:p>
                      <a:r>
                        <a:rPr lang="en-US" dirty="0"/>
                        <a:t>Policy #2 Order</a:t>
                      </a:r>
                    </a:p>
                  </a:txBody>
                  <a:tcPr/>
                </a:tc>
                <a:tc>
                  <a:txBody>
                    <a:bodyPr/>
                    <a:lstStyle/>
                    <a:p>
                      <a:r>
                        <a:rPr lang="en-US" dirty="0"/>
                        <a:t>0</a:t>
                      </a:r>
                    </a:p>
                  </a:txBody>
                  <a:tcPr/>
                </a:tc>
                <a:tc>
                  <a:txBody>
                    <a:bodyPr/>
                    <a:lstStyle/>
                    <a:p>
                      <a:r>
                        <a:rPr lang="en-US" dirty="0"/>
                        <a:t>3</a:t>
                      </a:r>
                    </a:p>
                  </a:txBody>
                  <a:tcPr/>
                </a:tc>
                <a:tc>
                  <a:txBody>
                    <a:bodyPr/>
                    <a:lstStyle/>
                    <a:p>
                      <a:r>
                        <a:rPr lang="en-US" dirty="0"/>
                        <a:t>8</a:t>
                      </a:r>
                    </a:p>
                  </a:txBody>
                  <a:tcPr/>
                </a:tc>
                <a:tc>
                  <a:txBody>
                    <a:bodyPr/>
                    <a:lstStyle/>
                    <a:p>
                      <a:r>
                        <a:rPr lang="en-US" dirty="0"/>
                        <a:t>2</a:t>
                      </a:r>
                    </a:p>
                  </a:txBody>
                  <a:tcPr/>
                </a:tc>
                <a:tc>
                  <a:txBody>
                    <a:bodyPr/>
                    <a:lstStyle/>
                    <a:p>
                      <a:r>
                        <a:rPr lang="en-US" dirty="0"/>
                        <a:t>2</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7</a:t>
                      </a:r>
                    </a:p>
                  </a:txBody>
                  <a:tcPr/>
                </a:tc>
                <a:tc>
                  <a:txBody>
                    <a:bodyPr/>
                    <a:lstStyle/>
                    <a:p>
                      <a:r>
                        <a:rPr lang="en-US" dirty="0"/>
                        <a:t>4</a:t>
                      </a:r>
                    </a:p>
                  </a:txBody>
                  <a:tcPr/>
                </a:tc>
                <a:tc>
                  <a:txBody>
                    <a:bodyPr/>
                    <a:lstStyle/>
                    <a:p>
                      <a:r>
                        <a:rPr lang="en-US" dirty="0"/>
                        <a:t>5</a:t>
                      </a:r>
                    </a:p>
                  </a:txBody>
                  <a:tcPr/>
                </a:tc>
                <a:tc>
                  <a:txBody>
                    <a:bodyPr/>
                    <a:lstStyle/>
                    <a:p>
                      <a:r>
                        <a:rPr lang="en-US" dirty="0"/>
                        <a:t>3</a:t>
                      </a:r>
                    </a:p>
                  </a:txBody>
                  <a:tcPr/>
                </a:tc>
                <a:extLst>
                  <a:ext uri="{0D108BD9-81ED-4DB2-BD59-A6C34878D82A}">
                    <a16:rowId xmlns:a16="http://schemas.microsoft.com/office/drawing/2014/main" val="1011338913"/>
                  </a:ext>
                </a:extLst>
              </a:tr>
              <a:tr h="370840">
                <a:tc>
                  <a:txBody>
                    <a:bodyPr/>
                    <a:lstStyle/>
                    <a:p>
                      <a:r>
                        <a:rPr lang="en-US" dirty="0"/>
                        <a:t>After</a:t>
                      </a:r>
                    </a:p>
                  </a:txBody>
                  <a:tcPr/>
                </a:tc>
                <a:tc>
                  <a:txBody>
                    <a:bodyPr/>
                    <a:lstStyle/>
                    <a:p>
                      <a:r>
                        <a:rPr lang="en-US" dirty="0"/>
                        <a:t>1</a:t>
                      </a:r>
                    </a:p>
                  </a:txBody>
                  <a:tcPr/>
                </a:tc>
                <a:tc>
                  <a:txBody>
                    <a:bodyPr/>
                    <a:lstStyle/>
                    <a:p>
                      <a:r>
                        <a:rPr lang="en-US" dirty="0"/>
                        <a:t>2</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3</a:t>
                      </a:r>
                    </a:p>
                  </a:txBody>
                  <a:tcPr/>
                </a:tc>
                <a:tc>
                  <a:txBody>
                    <a:bodyPr/>
                    <a:lstStyle/>
                    <a:p>
                      <a:r>
                        <a:rPr lang="en-US" dirty="0"/>
                        <a:t>1</a:t>
                      </a:r>
                    </a:p>
                  </a:txBody>
                  <a:tcPr/>
                </a:tc>
                <a:tc>
                  <a:txBody>
                    <a:bodyPr/>
                    <a:lstStyle/>
                    <a:p>
                      <a:r>
                        <a:rPr lang="en-US" dirty="0"/>
                        <a:t>3</a:t>
                      </a:r>
                    </a:p>
                  </a:txBody>
                  <a:tcPr/>
                </a:tc>
                <a:tc>
                  <a:txBody>
                    <a:bodyPr/>
                    <a:lstStyle/>
                    <a:p>
                      <a:r>
                        <a:rPr lang="en-US" dirty="0"/>
                        <a:t>7</a:t>
                      </a:r>
                    </a:p>
                  </a:txBody>
                  <a:tcPr/>
                </a:tc>
                <a:tc>
                  <a:txBody>
                    <a:bodyPr/>
                    <a:lstStyle/>
                    <a:p>
                      <a:r>
                        <a:rPr lang="en-US" dirty="0"/>
                        <a:t>7</a:t>
                      </a:r>
                    </a:p>
                  </a:txBody>
                  <a:tcPr/>
                </a:tc>
                <a:tc>
                  <a:txBody>
                    <a:bodyPr/>
                    <a:lstStyle/>
                    <a:p>
                      <a:r>
                        <a:rPr lang="en-US" dirty="0"/>
                        <a:t>5</a:t>
                      </a:r>
                    </a:p>
                  </a:txBody>
                  <a:tcPr/>
                </a:tc>
                <a:tc>
                  <a:txBody>
                    <a:bodyPr/>
                    <a:lstStyle/>
                    <a:p>
                      <a:r>
                        <a:rPr lang="en-US" dirty="0"/>
                        <a:t>3</a:t>
                      </a:r>
                    </a:p>
                  </a:txBody>
                  <a:tcPr/>
                </a:tc>
                <a:extLst>
                  <a:ext uri="{0D108BD9-81ED-4DB2-BD59-A6C34878D82A}">
                    <a16:rowId xmlns:a16="http://schemas.microsoft.com/office/drawing/2014/main" val="1775142156"/>
                  </a:ext>
                </a:extLst>
              </a:tr>
            </a:tbl>
          </a:graphicData>
        </a:graphic>
      </p:graphicFrame>
      <p:pic>
        <p:nvPicPr>
          <p:cNvPr id="4" name="Picture 3">
            <a:extLst>
              <a:ext uri="{FF2B5EF4-FFF2-40B4-BE49-F238E27FC236}">
                <a16:creationId xmlns:a16="http://schemas.microsoft.com/office/drawing/2014/main" id="{EB6FD1BA-DF9F-A908-B627-06BBAABC30FF}"/>
              </a:ext>
            </a:extLst>
          </p:cNvPr>
          <p:cNvPicPr>
            <a:picLocks noChangeAspect="1"/>
          </p:cNvPicPr>
          <p:nvPr/>
        </p:nvPicPr>
        <p:blipFill>
          <a:blip r:embed="rId2"/>
          <a:stretch>
            <a:fillRect/>
          </a:stretch>
        </p:blipFill>
        <p:spPr>
          <a:xfrm>
            <a:off x="8416970" y="1617048"/>
            <a:ext cx="1917700" cy="2501900"/>
          </a:xfrm>
          <a:prstGeom prst="rect">
            <a:avLst/>
          </a:prstGeom>
        </p:spPr>
      </p:pic>
      <p:sp>
        <p:nvSpPr>
          <p:cNvPr id="7" name="TextBox 6">
            <a:extLst>
              <a:ext uri="{FF2B5EF4-FFF2-40B4-BE49-F238E27FC236}">
                <a16:creationId xmlns:a16="http://schemas.microsoft.com/office/drawing/2014/main" id="{A8E74B0F-AC0B-2BE0-2F0A-8B5027E9B013}"/>
              </a:ext>
            </a:extLst>
          </p:cNvPr>
          <p:cNvSpPr txBox="1"/>
          <p:nvPr/>
        </p:nvSpPr>
        <p:spPr>
          <a:xfrm>
            <a:off x="236112" y="6065952"/>
            <a:ext cx="11925837" cy="615553"/>
          </a:xfrm>
          <a:prstGeom prst="rect">
            <a:avLst/>
          </a:prstGeom>
          <a:noFill/>
        </p:spPr>
        <p:txBody>
          <a:bodyPr wrap="square" rtlCol="0">
            <a:spAutoFit/>
          </a:bodyPr>
          <a:lstStyle/>
          <a:p>
            <a:r>
              <a:rPr lang="en-US" sz="1600" dirty="0"/>
              <a:t>Source: The Adair Group, </a:t>
            </a:r>
            <a:r>
              <a:rPr lang="en-US" sz="1600" dirty="0">
                <a:hlinkClick r:id="rId3"/>
              </a:rPr>
              <a:t>https://www.theadairgroup.com/blog/2020/06/01/shirt-order-size-distribution-what-sizes-to-order-for-t-shirts/</a:t>
            </a:r>
            <a:endParaRPr lang="en-US" sz="1600" dirty="0"/>
          </a:p>
          <a:p>
            <a:endParaRPr lang="en-US" dirty="0"/>
          </a:p>
        </p:txBody>
      </p:sp>
    </p:spTree>
    <p:extLst>
      <p:ext uri="{BB962C8B-B14F-4D97-AF65-F5344CB8AC3E}">
        <p14:creationId xmlns:p14="http://schemas.microsoft.com/office/powerpoint/2010/main" val="4052175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2877</TotalTime>
  <Words>1346</Words>
  <Application>Microsoft Macintosh PowerPoint</Application>
  <PresentationFormat>Widescreen</PresentationFormat>
  <Paragraphs>297</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Cambria Math</vt:lpstr>
      <vt:lpstr>Roboto</vt:lpstr>
      <vt:lpstr>Roboto Light</vt:lpstr>
      <vt:lpstr>Roboto Medium</vt:lpstr>
      <vt:lpstr>Roboto Mono</vt:lpstr>
      <vt:lpstr>Office Theme</vt:lpstr>
      <vt:lpstr>The Bayesian T-Shirts (a taste of optimal inventory)</vt:lpstr>
      <vt:lpstr>Inventories are everywhere!</vt:lpstr>
      <vt:lpstr>The decision we’re making</vt:lpstr>
      <vt:lpstr>Stars and Bars counts the decision space</vt:lpstr>
      <vt:lpstr>Stars and Bars counts the decision space</vt:lpstr>
      <vt:lpstr>Choosing a “best” order is tricky</vt:lpstr>
      <vt:lpstr>The mundane part: openpyxl</vt:lpstr>
      <vt:lpstr>Inventory policy #1: prepare for the worst</vt:lpstr>
      <vt:lpstr>Inventory policy #2: take industry advice</vt:lpstr>
      <vt:lpstr>Employ a Bayesian (generative) attitude</vt:lpstr>
      <vt:lpstr>The Dirichlet distribution of universes</vt:lpstr>
      <vt:lpstr>Closed-form exponential-family Bayesian inference in the PyData stack is delightful</vt:lpstr>
      <vt:lpstr>Inventory policy #3: posterior + heuristic</vt:lpstr>
      <vt:lpstr>Inventory policy #4: brute-force tweaks</vt:lpstr>
      <vt:lpstr>Discrete optimization is hard! (NP-Hard!)</vt:lpstr>
      <vt:lpstr>But it helps!</vt:lpstr>
      <vt:lpstr>Future work: hierarchical models in PyMC</vt:lpstr>
      <vt:lpstr>Future work: integer programming in python-mip</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Bayesian T-Shirts (a taste of optimal inventory)</dc:title>
  <dc:creator>Raman Shah</dc:creator>
  <cp:lastModifiedBy>Raman Shah</cp:lastModifiedBy>
  <cp:revision>3</cp:revision>
  <dcterms:created xsi:type="dcterms:W3CDTF">2023-02-22T18:42:57Z</dcterms:created>
  <dcterms:modified xsi:type="dcterms:W3CDTF">2023-02-24T18:40:09Z</dcterms:modified>
</cp:coreProperties>
</file>